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</p:sldMasterIdLst>
  <p:notesMasterIdLst>
    <p:notesMasterId r:id="rId27"/>
  </p:notesMasterIdLst>
  <p:handoutMasterIdLst>
    <p:handoutMasterId r:id="rId28"/>
  </p:handoutMasterIdLst>
  <p:sldIdLst>
    <p:sldId id="276" r:id="rId3"/>
    <p:sldId id="555" r:id="rId4"/>
    <p:sldId id="557" r:id="rId5"/>
    <p:sldId id="637" r:id="rId6"/>
    <p:sldId id="645" r:id="rId7"/>
    <p:sldId id="627" r:id="rId8"/>
    <p:sldId id="587" r:id="rId9"/>
    <p:sldId id="614" r:id="rId10"/>
    <p:sldId id="565" r:id="rId11"/>
    <p:sldId id="567" r:id="rId12"/>
    <p:sldId id="568" r:id="rId13"/>
    <p:sldId id="648" r:id="rId14"/>
    <p:sldId id="649" r:id="rId15"/>
    <p:sldId id="640" r:id="rId16"/>
    <p:sldId id="613" r:id="rId17"/>
    <p:sldId id="572" r:id="rId18"/>
    <p:sldId id="631" r:id="rId19"/>
    <p:sldId id="634" r:id="rId20"/>
    <p:sldId id="615" r:id="rId21"/>
    <p:sldId id="617" r:id="rId22"/>
    <p:sldId id="619" r:id="rId23"/>
    <p:sldId id="643" r:id="rId24"/>
    <p:sldId id="647" r:id="rId25"/>
    <p:sldId id="579" r:id="rId2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D4F"/>
    <a:srgbClr val="FFC53D"/>
    <a:srgbClr val="FFE799"/>
    <a:srgbClr val="73D13D"/>
    <a:srgbClr val="B7EB8F"/>
    <a:srgbClr val="D9F7BE"/>
    <a:srgbClr val="A9D08F"/>
    <a:srgbClr val="7BB54A"/>
    <a:srgbClr val="FFDE71"/>
    <a:srgbClr val="B5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0"/>
    <p:restoredTop sz="65777"/>
  </p:normalViewPr>
  <p:slideViewPr>
    <p:cSldViewPr snapToGrid="0" snapToObjects="1">
      <p:cViewPr varScale="1">
        <p:scale>
          <a:sx n="72" d="100"/>
          <a:sy n="72" d="100"/>
        </p:scale>
        <p:origin x="2312" y="192"/>
      </p:cViewPr>
      <p:guideLst>
        <p:guide orient="horz" pos="2160"/>
        <p:guide pos="3840"/>
      </p:guideLst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E36E9955-9022-49B2-BD27-7BC88251586C}"/>
    <pc:docChg chg="modSld">
      <pc:chgData name="" userId="" providerId="" clId="Web-{E36E9955-9022-49B2-BD27-7BC88251586C}" dt="2019-09-19T05:08:41.274" v="13" actId="20577"/>
      <pc:docMkLst>
        <pc:docMk/>
      </pc:docMkLst>
      <pc:sldChg chg="modSp">
        <pc:chgData name="" userId="" providerId="" clId="Web-{E36E9955-9022-49B2-BD27-7BC88251586C}" dt="2019-09-19T05:08:41.274" v="12" actId="20577"/>
        <pc:sldMkLst>
          <pc:docMk/>
          <pc:sldMk cId="0" sldId="276"/>
        </pc:sldMkLst>
        <pc:spChg chg="mod">
          <ac:chgData name="" userId="" providerId="" clId="Web-{E36E9955-9022-49B2-BD27-7BC88251586C}" dt="2019-09-19T05:08:41.274" v="12" actId="20577"/>
          <ac:spMkLst>
            <pc:docMk/>
            <pc:sldMk cId="0" sldId="276"/>
            <ac:spMk id="12" creationId="{7A339DD4-4021-644E-91FF-1714EFACBC1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EC8468-11B7-6746-A546-C10512081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37892-6DD3-D749-90FA-9207F5A988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55D9880-E0B6-1E48-9C1B-42AFDA4B2A3C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8C1FC-6999-1340-A15E-3CB5997B3A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19CBA-9477-0243-90D8-DA37BB85E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38851C5-150A-B742-82CB-C8B1FE685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C9437-9B45-424E-A953-59C629337F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6CADF-3B89-7C41-A333-915B3FB231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ADA668B-27D5-3145-9856-CDB63BDCD85D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957145-D480-8144-955F-21271D915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3F51A83-4836-2945-81AE-7484A0103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F6862-3919-1240-8A69-1CADC4DC14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B8064-6A24-114F-B5C5-FDB439D59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97EBC63-0C6F-0546-B082-2721BA22FA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55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09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01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07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6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57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81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18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08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74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40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08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03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87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70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2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7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04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7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85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18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6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6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3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20DA40D-FB8B-AD4F-B87E-E1E37E6322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89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745" y="4800600"/>
            <a:ext cx="10972800" cy="566738"/>
          </a:xfrm>
        </p:spPr>
        <p:txBody>
          <a:bodyPr anchor="b"/>
          <a:lstStyle>
            <a:lvl1pPr algn="l">
              <a:defRPr sz="20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5745" y="612775"/>
            <a:ext cx="109728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745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65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BFC3EAB5-05DC-6E45-B6DE-5D6DF926DA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323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EEAE-DBD7-9C44-A09A-24175AA0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394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4797-7DF6-4841-8B80-08D759DA3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6B23B4-B5BF-074F-8EE4-43567F7D7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3D8BD-F136-7441-B94D-B194BD4E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46AD4-7143-0240-9BB7-B806E98A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25BD3-3E23-9540-9F0E-BDC024AB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6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898D-2474-0247-8224-902D763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6FA9D-E0FD-374C-8CE4-3A27D039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8E5A3-B223-0246-BAE5-DA1301C3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8A6C7-3B43-9748-ABF1-221E3AB2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C947A-C01E-4647-B504-C67181B4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C05CE66-4C6B-D543-B1CD-7C53476F2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042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753C-2925-5E4D-85D4-A455231B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97E07-2184-4046-AAB2-B9181A60F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EB5-FB81-6E4B-9531-38B5EBA6C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469CC-B112-4E4C-AA48-5954D65E0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68FF3-6D53-084E-9827-E5AEBDBB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95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4253-EBB6-9B4F-AE3D-E8CAE803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30696-27DC-8C4B-ABFE-7A8482379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64859-B18C-AE4E-85F0-41C636881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8A2C6-42C4-EF42-95F2-2BD87D30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42861-B644-4A4F-A21A-7F44694AD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70B32-1D32-094B-A903-7C0E770C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14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5755-0694-324A-AF9F-216698DC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6E03D-84D2-8343-A2A2-4894C42D8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47FAA-D41E-7B44-BB60-A55282EC5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775778-E869-5340-8093-D9A4E324A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C0105-7FE6-6043-A922-098A20135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04422A-DFAE-5D46-A9CA-83F0686D0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84FAF6-CA4B-C94C-B2CD-262468BA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2D661-215F-3246-81D5-DE9312DB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25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A174-9640-2A4C-8323-EA54341F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2A640-0FEE-A24B-9B3B-9AD7B35E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1CD53-89A2-494B-90AC-22A380EE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F818B-1B26-F64D-B7E6-EE86E64E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87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E68EB-95CF-444C-BBF3-89FDCDD6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935F0-BD61-5841-9702-879B0E77C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8C1C-4EF9-3546-A73D-6C5E562B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1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30968C9-9258-CC43-A070-A065DA3A9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366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8ADE-2000-034B-9C21-E043F3D0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BBC4B-8843-EB40-95DB-012B1A36D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B7166-D52F-F846-9B05-ADFD58DE4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4D10F-8E8F-6046-A39D-89207036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82C3-0FED-DA40-96F9-E586B821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3E9D-CFB0-0748-8A65-94584167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13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E822-0BFC-8347-8F0D-5153BA40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0702D7-6D52-864D-9462-304869EDD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5B09E-E25C-5B47-BBDC-08FA91794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B465B-C811-6547-A1F4-ACB064062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73BBC-0B35-2240-B206-0F43A46E4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24C2F-08E9-254A-A8B0-CCD5704D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81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78D4-3004-E348-8EA5-43B9E6DAD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77ED2-C868-5044-AB46-2A2E5B507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449B-4FB8-124B-8A6A-27023439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AF4E4-8C09-F446-BD24-3F702942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7EBC5-28AE-3445-A6ED-9CE9DEF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19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072F9-1987-B345-B759-9782BA14F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B368A-6582-0A43-9922-C0FBDAB8A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F68ED-8974-8D4C-909B-5C354D06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DF555-7600-AC42-9EC6-67BD0328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0E6C4-315C-2943-9050-FFF09543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04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2BC1AC74-C21C-3749-AE24-7D6B4C2F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498011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50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43587"/>
            <a:ext cx="5384800" cy="48825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3587"/>
            <a:ext cx="5384800" cy="48825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F8C0F07-F0D1-5740-9676-D8D492CDE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18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54697"/>
            <a:ext cx="5386917" cy="639762"/>
          </a:xfrm>
        </p:spPr>
        <p:txBody>
          <a:bodyPr anchor="b"/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99491"/>
            <a:ext cx="5386917" cy="41266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54697"/>
            <a:ext cx="5389033" cy="639762"/>
          </a:xfrm>
        </p:spPr>
        <p:txBody>
          <a:bodyPr anchor="b"/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999491"/>
            <a:ext cx="5389033" cy="41266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057B1-FB80-8E45-BB10-38BEF596C4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8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4B6DEB-D45B-2841-A511-5F80844752A9}"/>
              </a:ext>
            </a:extLst>
          </p:cNvPr>
          <p:cNvSpPr>
            <a:spLocks noChangeAspect="1"/>
          </p:cNvSpPr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61C917-1092-9C4E-8D2D-CAEFE7CDF994}"/>
              </a:ext>
            </a:extLst>
          </p:cNvPr>
          <p:cNvSpPr>
            <a:spLocks noChangeAspect="1"/>
          </p:cNvSpPr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5CD57-686B-2640-873C-83B49F0B7AF0}"/>
              </a:ext>
            </a:extLst>
          </p:cNvPr>
          <p:cNvSpPr>
            <a:spLocks noChangeAspect="1"/>
          </p:cNvSpPr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11919EB-3014-AA47-9173-93B7C1BB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Picture Placeholder 21"/>
          <p:cNvSpPr>
            <a:spLocks noGrp="1" noChangeAspect="1"/>
          </p:cNvSpPr>
          <p:nvPr>
            <p:ph type="pic" sz="quarter" idx="15"/>
          </p:nvPr>
        </p:nvSpPr>
        <p:spPr>
          <a:xfrm>
            <a:off x="7538375" y="4496738"/>
            <a:ext cx="2253380" cy="1638935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9" name="Picture Placeholder 21"/>
          <p:cNvSpPr>
            <a:spLocks noGrp="1" noChangeAspect="1"/>
          </p:cNvSpPr>
          <p:nvPr>
            <p:ph type="pic" sz="quarter" idx="16"/>
          </p:nvPr>
        </p:nvSpPr>
        <p:spPr>
          <a:xfrm>
            <a:off x="7538375" y="971967"/>
            <a:ext cx="2253380" cy="1635750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21"/>
          <p:cNvSpPr>
            <a:spLocks noGrp="1" noChangeAspect="1"/>
          </p:cNvSpPr>
          <p:nvPr>
            <p:ph type="pic" sz="quarter" idx="17"/>
          </p:nvPr>
        </p:nvSpPr>
        <p:spPr>
          <a:xfrm>
            <a:off x="9936127" y="2733854"/>
            <a:ext cx="2253380" cy="1637841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630135" y="981113"/>
            <a:ext cx="6500261" cy="51637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7DE0505-C857-7849-A226-27828C0A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C01FE60-F77D-EB45-8BCC-399A944134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75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369F3B0C-A77E-384B-9CDC-5B4074792A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96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799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6E8063F-FF54-2C42-9074-249F093F0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3826ABE-7AC2-964C-B23C-50BFE3D15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C5577-999F-D443-8D74-F17A42D908A0}"/>
              </a:ext>
            </a:extLst>
          </p:cNvPr>
          <p:cNvCxnSpPr/>
          <p:nvPr/>
        </p:nvCxnSpPr>
        <p:spPr>
          <a:xfrm>
            <a:off x="0" y="6223000"/>
            <a:ext cx="12192000" cy="0"/>
          </a:xfrm>
          <a:prstGeom prst="line">
            <a:avLst/>
          </a:prstGeom>
          <a:ln w="28575">
            <a:solidFill>
              <a:srgbClr val="8E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0" name="TextBox 3">
            <a:extLst>
              <a:ext uri="{FF2B5EF4-FFF2-40B4-BE49-F238E27FC236}">
                <a16:creationId xmlns:a16="http://schemas.microsoft.com/office/drawing/2014/main" id="{0F26B872-A2F4-2141-A68E-D9BF6CF49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i="1">
                <a:solidFill>
                  <a:srgbClr val="8E0000"/>
                </a:solidFill>
                <a:latin typeface="Adobe Caslon Pro" panose="0205050205050A020403" pitchFamily="18" charset="77"/>
              </a:rPr>
              <a:t>Information Sciences Institute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2C65F-F945-A545-8DC5-2B45F361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" b="13334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77" r:id="rId9"/>
    <p:sldLayoutId id="2147483678" r:id="rId10"/>
    <p:sldLayoutId id="2147483687" r:id="rId11"/>
    <p:sldLayoutId id="2147483688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AD35E3-2A60-614A-B9F9-C9B4C7CF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136B2-D38E-1841-AB8B-C95A1A4A5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7B5CE-97C4-E84C-B80A-34214AEB2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266B2-6417-544D-A800-84D01BBC0DD8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E2B63-9461-5F4B-A8BF-3A041D5D3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783F0-7852-7247-8033-487093F83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FD5CE-A423-114A-8023-0849DE2FC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3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s://en.wikipedia.org/wiki/Walter_Payton_Award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206AAB6-2A51-3A4C-98F9-A05BDA609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GRAMS: A Graph-based Approach for Inferring </a:t>
            </a:r>
            <a:br>
              <a:rPr lang="en-US" b="1" cap="none" dirty="0"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</a:br>
            <a:r>
              <a:rPr lang="en-US" b="1" cap="none" dirty="0"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Semantic Descriptions of Wikipedia Tables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A339DD4-4021-644E-91FF-1714EFACB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Binh Vu, Craig Knoblock, Pedro Szekely, Jay Pujara, Minh Pham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Information Sciences Institute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University of Southern California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7F3ED9-3A2C-7E44-88B5-B9351B55CB5D}"/>
              </a:ext>
            </a:extLst>
          </p:cNvPr>
          <p:cNvGrpSpPr/>
          <p:nvPr/>
        </p:nvGrpSpPr>
        <p:grpSpPr>
          <a:xfrm>
            <a:off x="2481503" y="2461284"/>
            <a:ext cx="2606763" cy="2560575"/>
            <a:chOff x="2481503" y="2461284"/>
            <a:chExt cx="2606763" cy="2560575"/>
          </a:xfrm>
        </p:grpSpPr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8BBE7F50-CEC1-F14D-9D23-22607A65334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883187" y="2059601"/>
              <a:ext cx="426485" cy="1229851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86FE02EC-F252-8649-9927-D8DE2F0F69F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256682" y="3190275"/>
              <a:ext cx="2423417" cy="1239751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D6BA26FC-79E1-544D-9E89-E7E6AE8F0B8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674203" y="3473251"/>
              <a:ext cx="418138" cy="803538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8A515279-7C44-9D4E-BA26-7EBC75E064C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45859" y="3579453"/>
              <a:ext cx="1218748" cy="1666064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08C55A3-360A-FD40-98BD-31D40B47EDC0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Construct Candidate Graph: Summarization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78330B3-836D-144A-BFF0-AACBD22C0016}"/>
              </a:ext>
            </a:extLst>
          </p:cNvPr>
          <p:cNvSpPr/>
          <p:nvPr/>
        </p:nvSpPr>
        <p:spPr>
          <a:xfrm>
            <a:off x="1934758" y="4078108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Martin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5E3826B-1AEE-6544-A4F8-3F737DC5C796}"/>
              </a:ext>
            </a:extLst>
          </p:cNvPr>
          <p:cNvSpPr/>
          <p:nvPr/>
        </p:nvSpPr>
        <p:spPr>
          <a:xfrm>
            <a:off x="4570003" y="2881786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2006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A2B3AFF-32AC-3C47-BEC2-9E106AA6C06B}"/>
              </a:ext>
            </a:extLst>
          </p:cNvPr>
          <p:cNvSpPr/>
          <p:nvPr/>
        </p:nvSpPr>
        <p:spPr>
          <a:xfrm>
            <a:off x="6930928" y="2881786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2008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CF75F6-7ED8-5147-A63E-DC2E764E2364}"/>
              </a:ext>
            </a:extLst>
          </p:cNvPr>
          <p:cNvSpPr/>
          <p:nvPr/>
        </p:nvSpPr>
        <p:spPr>
          <a:xfrm>
            <a:off x="9291853" y="2881786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Grune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1A9CD5E-A934-F249-B89D-BA69547C976D}"/>
              </a:ext>
            </a:extLst>
          </p:cNvPr>
          <p:cNvSpPr/>
          <p:nvPr/>
        </p:nvSpPr>
        <p:spPr>
          <a:xfrm>
            <a:off x="1934758" y="2881786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Eva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3F5F404-3AD0-8C43-A4B5-C7E79201A0E8}"/>
              </a:ext>
            </a:extLst>
          </p:cNvPr>
          <p:cNvSpPr/>
          <p:nvPr/>
        </p:nvSpPr>
        <p:spPr>
          <a:xfrm>
            <a:off x="5090160" y="4787278"/>
            <a:ext cx="201168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President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8477608-3D74-AE4F-AE87-676724CBEFAA}"/>
              </a:ext>
            </a:extLst>
          </p:cNvPr>
          <p:cNvSpPr/>
          <p:nvPr/>
        </p:nvSpPr>
        <p:spPr>
          <a:xfrm>
            <a:off x="1934758" y="1762157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Thomas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4513F82-3DE9-F84F-BD0D-EF9A2ACCC478}"/>
              </a:ext>
            </a:extLst>
          </p:cNvPr>
          <p:cNvSpPr/>
          <p:nvPr/>
        </p:nvSpPr>
        <p:spPr>
          <a:xfrm>
            <a:off x="9291853" y="1762157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FPO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1EC02B9-2137-834A-B0D9-8961341894C1}"/>
              </a:ext>
            </a:extLst>
          </p:cNvPr>
          <p:cNvSpPr/>
          <p:nvPr/>
        </p:nvSpPr>
        <p:spPr>
          <a:xfrm>
            <a:off x="4570003" y="1762157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2002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225B697-96FE-704A-964D-7CFF444BBA89}"/>
              </a:ext>
            </a:extLst>
          </p:cNvPr>
          <p:cNvSpPr/>
          <p:nvPr/>
        </p:nvSpPr>
        <p:spPr>
          <a:xfrm>
            <a:off x="6930928" y="4078108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4AE06F2-8D87-B347-BDAE-87C7CF6744BF}"/>
              </a:ext>
            </a:extLst>
          </p:cNvPr>
          <p:cNvSpPr/>
          <p:nvPr/>
        </p:nvSpPr>
        <p:spPr>
          <a:xfrm>
            <a:off x="6930928" y="1762157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2006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1153CFC-FD83-E740-AEDD-D4C28BE42A00}"/>
              </a:ext>
            </a:extLst>
          </p:cNvPr>
          <p:cNvSpPr/>
          <p:nvPr/>
        </p:nvSpPr>
        <p:spPr>
          <a:xfrm>
            <a:off x="4570003" y="4078108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2008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F32EBB-4725-D045-B23D-C44CE007BCD6}"/>
              </a:ext>
            </a:extLst>
          </p:cNvPr>
          <p:cNvSpPr/>
          <p:nvPr/>
        </p:nvSpPr>
        <p:spPr>
          <a:xfrm>
            <a:off x="9291853" y="4078108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FPO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DF5A6E-377D-6E4A-8D65-B77D9635707F}"/>
              </a:ext>
            </a:extLst>
          </p:cNvPr>
          <p:cNvSpPr/>
          <p:nvPr/>
        </p:nvSpPr>
        <p:spPr>
          <a:xfrm>
            <a:off x="3713249" y="2318141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8C9A63D6-9C2B-C049-B328-2B66F760978F}"/>
              </a:ext>
            </a:extLst>
          </p:cNvPr>
          <p:cNvCxnSpPr>
            <a:cxnSpLocks/>
            <a:stCxn id="83" idx="6"/>
            <a:endCxn id="70" idx="0"/>
          </p:cNvCxnSpPr>
          <p:nvPr/>
        </p:nvCxnSpPr>
        <p:spPr>
          <a:xfrm>
            <a:off x="3987569" y="2455302"/>
            <a:ext cx="993914" cy="42648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D4058586-A82E-6D4A-96C7-011E52B724F3}"/>
              </a:ext>
            </a:extLst>
          </p:cNvPr>
          <p:cNvCxnSpPr>
            <a:cxnSpLocks/>
            <a:stCxn id="83" idx="6"/>
            <a:endCxn id="71" idx="0"/>
          </p:cNvCxnSpPr>
          <p:nvPr/>
        </p:nvCxnSpPr>
        <p:spPr>
          <a:xfrm>
            <a:off x="3987570" y="2455302"/>
            <a:ext cx="3354839" cy="42648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DB8C246-1F39-2940-996D-195D4A70CD67}"/>
              </a:ext>
            </a:extLst>
          </p:cNvPr>
          <p:cNvSpPr txBox="1"/>
          <p:nvPr/>
        </p:nvSpPr>
        <p:spPr>
          <a:xfrm>
            <a:off x="2674804" y="260436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5DF763A-4B7A-F14C-959E-4894B333309D}"/>
              </a:ext>
            </a:extLst>
          </p:cNvPr>
          <p:cNvSpPr txBox="1"/>
          <p:nvPr/>
        </p:nvSpPr>
        <p:spPr>
          <a:xfrm>
            <a:off x="3457808" y="459427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D661B1-ED7A-7044-AC20-A511B6A0E58F}"/>
              </a:ext>
            </a:extLst>
          </p:cNvPr>
          <p:cNvSpPr txBox="1"/>
          <p:nvPr/>
        </p:nvSpPr>
        <p:spPr>
          <a:xfrm>
            <a:off x="4169638" y="261413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7E3BDE-A43F-FF4C-8D59-E91D2C7E0133}"/>
              </a:ext>
            </a:extLst>
          </p:cNvPr>
          <p:cNvSpPr txBox="1"/>
          <p:nvPr/>
        </p:nvSpPr>
        <p:spPr>
          <a:xfrm>
            <a:off x="5775325" y="258980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778E247-9DF1-024D-B26A-08E1C4CF101A}"/>
              </a:ext>
            </a:extLst>
          </p:cNvPr>
          <p:cNvSpPr/>
          <p:nvPr/>
        </p:nvSpPr>
        <p:spPr>
          <a:xfrm>
            <a:off x="3286936" y="3522810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54274C-2C85-6B4E-89C9-8925ABDB2077}"/>
              </a:ext>
            </a:extLst>
          </p:cNvPr>
          <p:cNvSpPr txBox="1"/>
          <p:nvPr/>
        </p:nvSpPr>
        <p:spPr>
          <a:xfrm>
            <a:off x="2063978" y="361996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20F1D7-1481-C744-B583-C128AEF6C0D4}"/>
              </a:ext>
            </a:extLst>
          </p:cNvPr>
          <p:cNvGrpSpPr/>
          <p:nvPr/>
        </p:nvGrpSpPr>
        <p:grpSpPr>
          <a:xfrm>
            <a:off x="2483398" y="2455303"/>
            <a:ext cx="2606763" cy="2560575"/>
            <a:chOff x="2483398" y="2455303"/>
            <a:chExt cx="2606763" cy="2560575"/>
          </a:xfrm>
        </p:grpSpPr>
        <p:cxnSp>
          <p:nvCxnSpPr>
            <p:cNvPr id="82" name="Curved Connector 81">
              <a:extLst>
                <a:ext uri="{FF2B5EF4-FFF2-40B4-BE49-F238E27FC236}">
                  <a16:creationId xmlns:a16="http://schemas.microsoft.com/office/drawing/2014/main" id="{560A26AC-1064-934B-955E-E4E39CEF67EA}"/>
                </a:ext>
              </a:extLst>
            </p:cNvPr>
            <p:cNvCxnSpPr>
              <a:cxnSpLocks/>
              <a:stCxn id="73" idx="0"/>
              <a:endCxn id="83" idx="2"/>
            </p:cNvCxnSpPr>
            <p:nvPr/>
          </p:nvCxnSpPr>
          <p:spPr>
            <a:xfrm rot="5400000" flipH="1" flipV="1">
              <a:off x="2885082" y="2053620"/>
              <a:ext cx="426485" cy="1229851"/>
            </a:xfrm>
            <a:prstGeom prst="curvedConnector2">
              <a:avLst/>
            </a:prstGeom>
            <a:ln>
              <a:tailEnd type="triangle"/>
            </a:ln>
            <a:effectLst>
              <a:glow rad="63500">
                <a:srgbClr val="FFFF00"/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AA071035-6636-8C47-93CE-6D5AF092E033}"/>
                </a:ext>
              </a:extLst>
            </p:cNvPr>
            <p:cNvCxnSpPr>
              <a:cxnSpLocks/>
              <a:stCxn id="83" idx="4"/>
              <a:endCxn id="74" idx="2"/>
            </p:cNvCxnSpPr>
            <p:nvPr/>
          </p:nvCxnSpPr>
          <p:spPr>
            <a:xfrm rot="16200000" flipH="1">
              <a:off x="3258577" y="3184294"/>
              <a:ext cx="2423417" cy="1239751"/>
            </a:xfrm>
            <a:prstGeom prst="curvedConnector2">
              <a:avLst/>
            </a:prstGeom>
            <a:ln>
              <a:tailEnd type="triangle"/>
            </a:ln>
            <a:effectLst>
              <a:glow rad="63500">
                <a:srgbClr val="FFFF00"/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8A82489E-D33F-7E42-BD14-800D8EC66AC7}"/>
                </a:ext>
              </a:extLst>
            </p:cNvPr>
            <p:cNvCxnSpPr>
              <a:cxnSpLocks/>
              <a:stCxn id="69" idx="0"/>
              <a:endCxn id="91" idx="2"/>
            </p:cNvCxnSpPr>
            <p:nvPr/>
          </p:nvCxnSpPr>
          <p:spPr>
            <a:xfrm rot="5400000" flipH="1" flipV="1">
              <a:off x="2676098" y="3467270"/>
              <a:ext cx="418138" cy="803538"/>
            </a:xfrm>
            <a:prstGeom prst="curvedConnector2">
              <a:avLst/>
            </a:prstGeom>
            <a:ln>
              <a:tailEnd type="triangle"/>
            </a:ln>
            <a:effectLst>
              <a:glow rad="63500">
                <a:srgbClr val="FFFF00"/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urved Connector 93">
              <a:extLst>
                <a:ext uri="{FF2B5EF4-FFF2-40B4-BE49-F238E27FC236}">
                  <a16:creationId xmlns:a16="http://schemas.microsoft.com/office/drawing/2014/main" id="{F179D81D-2BBC-554A-9E90-892CBBEE4B08}"/>
                </a:ext>
              </a:extLst>
            </p:cNvPr>
            <p:cNvCxnSpPr>
              <a:cxnSpLocks/>
              <a:stCxn id="91" idx="4"/>
              <a:endCxn id="74" idx="2"/>
            </p:cNvCxnSpPr>
            <p:nvPr/>
          </p:nvCxnSpPr>
          <p:spPr>
            <a:xfrm rot="16200000" flipH="1">
              <a:off x="3647754" y="3573472"/>
              <a:ext cx="1218748" cy="1666064"/>
            </a:xfrm>
            <a:prstGeom prst="curvedConnector2">
              <a:avLst/>
            </a:prstGeom>
            <a:ln>
              <a:tailEnd type="triangle"/>
            </a:ln>
            <a:effectLst>
              <a:glow rad="63500">
                <a:srgbClr val="FFFF00"/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C52BB66C-A0A7-EA4C-8868-E014757C2561}"/>
              </a:ext>
            </a:extLst>
          </p:cNvPr>
          <p:cNvCxnSpPr>
            <a:cxnSpLocks/>
            <a:stCxn id="91" idx="6"/>
            <a:endCxn id="80" idx="0"/>
          </p:cNvCxnSpPr>
          <p:nvPr/>
        </p:nvCxnSpPr>
        <p:spPr>
          <a:xfrm>
            <a:off x="3561257" y="3659970"/>
            <a:ext cx="1420227" cy="41813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1721736-2E76-684F-998D-B426F49B831A}"/>
              </a:ext>
            </a:extLst>
          </p:cNvPr>
          <p:cNvSpPr txBox="1"/>
          <p:nvPr/>
        </p:nvSpPr>
        <p:spPr>
          <a:xfrm>
            <a:off x="4147556" y="3845935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098C846-C6D0-7A47-8EBE-3FC158A167B4}"/>
              </a:ext>
            </a:extLst>
          </p:cNvPr>
          <p:cNvSpPr txBox="1"/>
          <p:nvPr/>
        </p:nvSpPr>
        <p:spPr>
          <a:xfrm>
            <a:off x="5756805" y="541997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P102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3D9C7D4-BDDF-CE42-A6BA-60CFB2C5682A}"/>
              </a:ext>
            </a:extLst>
          </p:cNvPr>
          <p:cNvSpPr/>
          <p:nvPr/>
        </p:nvSpPr>
        <p:spPr>
          <a:xfrm>
            <a:off x="5090160" y="1200357"/>
            <a:ext cx="201168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President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B9D1413-C121-564B-9B44-0ED039E32AF5}"/>
              </a:ext>
            </a:extLst>
          </p:cNvPr>
          <p:cNvSpPr/>
          <p:nvPr/>
        </p:nvSpPr>
        <p:spPr>
          <a:xfrm>
            <a:off x="3688226" y="1296836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E9BDD70F-3B95-A147-B4D4-CFA429BB1B03}"/>
              </a:ext>
            </a:extLst>
          </p:cNvPr>
          <p:cNvCxnSpPr>
            <a:cxnSpLocks/>
            <a:stCxn id="75" idx="0"/>
            <a:endCxn id="102" idx="2"/>
          </p:cNvCxnSpPr>
          <p:nvPr/>
        </p:nvCxnSpPr>
        <p:spPr>
          <a:xfrm rot="5400000" flipH="1" flipV="1">
            <a:off x="2921733" y="995663"/>
            <a:ext cx="328161" cy="120482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5BC118A-EE27-0049-98EE-B65BAA07D134}"/>
              </a:ext>
            </a:extLst>
          </p:cNvPr>
          <p:cNvSpPr txBox="1"/>
          <p:nvPr/>
        </p:nvSpPr>
        <p:spPr>
          <a:xfrm>
            <a:off x="2888543" y="148676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F0B53847-D64F-0845-B67E-3AF24B9F2868}"/>
              </a:ext>
            </a:extLst>
          </p:cNvPr>
          <p:cNvCxnSpPr>
            <a:cxnSpLocks/>
            <a:stCxn id="102" idx="6"/>
            <a:endCxn id="101" idx="2"/>
          </p:cNvCxnSpPr>
          <p:nvPr/>
        </p:nvCxnSpPr>
        <p:spPr>
          <a:xfrm flipV="1">
            <a:off x="3962546" y="1428958"/>
            <a:ext cx="1127614" cy="50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681F3AE-A004-B345-8DFE-391857776EB5}"/>
              </a:ext>
            </a:extLst>
          </p:cNvPr>
          <p:cNvSpPr txBox="1"/>
          <p:nvPr/>
        </p:nvSpPr>
        <p:spPr>
          <a:xfrm>
            <a:off x="4240049" y="113312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01E8BC91-2041-A244-B1B9-A8EC07490E28}"/>
              </a:ext>
            </a:extLst>
          </p:cNvPr>
          <p:cNvCxnSpPr>
            <a:cxnSpLocks/>
            <a:stCxn id="102" idx="6"/>
            <a:endCxn id="77" idx="0"/>
          </p:cNvCxnSpPr>
          <p:nvPr/>
        </p:nvCxnSpPr>
        <p:spPr>
          <a:xfrm>
            <a:off x="3962547" y="1433997"/>
            <a:ext cx="1018937" cy="32816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4A866F0-5449-D14F-8B56-3549E8AC9A32}"/>
              </a:ext>
            </a:extLst>
          </p:cNvPr>
          <p:cNvSpPr txBox="1"/>
          <p:nvPr/>
        </p:nvSpPr>
        <p:spPr>
          <a:xfrm>
            <a:off x="4104975" y="151398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F5B71C43-E92C-B64E-BFFF-FFE2AB2D8E8B}"/>
              </a:ext>
            </a:extLst>
          </p:cNvPr>
          <p:cNvSpPr/>
          <p:nvPr/>
        </p:nvSpPr>
        <p:spPr>
          <a:xfrm>
            <a:off x="1762840" y="1145832"/>
            <a:ext cx="1401945" cy="4274141"/>
          </a:xfrm>
          <a:prstGeom prst="roundRect">
            <a:avLst>
              <a:gd name="adj" fmla="val 2897"/>
            </a:avLst>
          </a:prstGeom>
          <a:noFill/>
          <a:ln w="190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AEA857B-34DD-9446-A0AA-F762025055F6}"/>
              </a:ext>
            </a:extLst>
          </p:cNvPr>
          <p:cNvSpPr/>
          <p:nvPr/>
        </p:nvSpPr>
        <p:spPr>
          <a:xfrm>
            <a:off x="8826936" y="1133129"/>
            <a:ext cx="1755447" cy="4319614"/>
          </a:xfrm>
          <a:prstGeom prst="roundRect">
            <a:avLst>
              <a:gd name="adj" fmla="val 2897"/>
            </a:avLst>
          </a:prstGeom>
          <a:noFill/>
          <a:ln w="190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794752F-8FFD-9045-A045-E58C7A4138A9}"/>
              </a:ext>
            </a:extLst>
          </p:cNvPr>
          <p:cNvGrpSpPr/>
          <p:nvPr/>
        </p:nvGrpSpPr>
        <p:grpSpPr>
          <a:xfrm>
            <a:off x="2033435" y="4915475"/>
            <a:ext cx="851515" cy="624247"/>
            <a:chOff x="319821" y="5939272"/>
            <a:chExt cx="851515" cy="62424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A003AC5-E58A-4B43-9846-7B1FCD8B66C6}"/>
                </a:ext>
              </a:extLst>
            </p:cNvPr>
            <p:cNvSpPr txBox="1"/>
            <p:nvPr/>
          </p:nvSpPr>
          <p:spPr>
            <a:xfrm>
              <a:off x="319821" y="5939272"/>
              <a:ext cx="8515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Name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4D342BC-0BEA-4B41-9EA2-5790894C6D36}"/>
                </a:ext>
              </a:extLst>
            </p:cNvPr>
            <p:cNvSpPr/>
            <p:nvPr/>
          </p:nvSpPr>
          <p:spPr>
            <a:xfrm>
              <a:off x="608418" y="6289199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2836124A-7636-C042-A435-AEDE623E6980}"/>
              </a:ext>
            </a:extLst>
          </p:cNvPr>
          <p:cNvSpPr txBox="1"/>
          <p:nvPr/>
        </p:nvSpPr>
        <p:spPr>
          <a:xfrm>
            <a:off x="9321463" y="4915475"/>
            <a:ext cx="8130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Party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DE2CD9E-45B3-8143-A5F3-07A6D40FC51F}"/>
              </a:ext>
            </a:extLst>
          </p:cNvPr>
          <p:cNvSpPr/>
          <p:nvPr/>
        </p:nvSpPr>
        <p:spPr>
          <a:xfrm>
            <a:off x="9590823" y="5298446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22CC8-9C8F-2642-8847-9D65F4A5782E}"/>
              </a:ext>
            </a:extLst>
          </p:cNvPr>
          <p:cNvSpPr txBox="1"/>
          <p:nvPr/>
        </p:nvSpPr>
        <p:spPr>
          <a:xfrm>
            <a:off x="3330317" y="304102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C76369-6561-D04D-93E7-71F1BA46223D}"/>
              </a:ext>
            </a:extLst>
          </p:cNvPr>
          <p:cNvSpPr txBox="1"/>
          <p:nvPr/>
        </p:nvSpPr>
        <p:spPr>
          <a:xfrm>
            <a:off x="9745275" y="5751108"/>
            <a:ext cx="24352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 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position held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start time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end time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CD7703F2-2A02-B443-BFD0-9548EC41A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77066" y="1921847"/>
            <a:ext cx="33045" cy="7268792"/>
          </a:xfrm>
          <a:prstGeom prst="curvedConnector3">
            <a:avLst>
              <a:gd name="adj1" fmla="val 626582"/>
            </a:avLst>
          </a:prstGeom>
          <a:ln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E9F9B0DB-3BBD-114D-BCDA-E21560E547E6}"/>
              </a:ext>
            </a:extLst>
          </p:cNvPr>
          <p:cNvCxnSpPr>
            <a:cxnSpLocks/>
            <a:stCxn id="141" idx="4"/>
            <a:endCxn id="144" idx="4"/>
          </p:cNvCxnSpPr>
          <p:nvPr/>
        </p:nvCxnSpPr>
        <p:spPr>
          <a:xfrm rot="16200000" flipH="1">
            <a:off x="6077065" y="1921848"/>
            <a:ext cx="33044" cy="7268791"/>
          </a:xfrm>
          <a:prstGeom prst="curvedConnector3">
            <a:avLst>
              <a:gd name="adj1" fmla="val 625772"/>
            </a:avLst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13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608C55A3-360A-FD40-98BD-31D40B47EDC0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Construct Candidate Graph: Summarization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0BE4A37-CD53-C64C-B8B4-C9603C8B5048}"/>
              </a:ext>
            </a:extLst>
          </p:cNvPr>
          <p:cNvGrpSpPr/>
          <p:nvPr/>
        </p:nvGrpSpPr>
        <p:grpSpPr>
          <a:xfrm>
            <a:off x="1934759" y="3229033"/>
            <a:ext cx="8271495" cy="457200"/>
            <a:chOff x="410758" y="3374936"/>
            <a:chExt cx="8271495" cy="4572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A67A403-C86A-F84F-9B97-7CD18C4D45F6}"/>
                </a:ext>
              </a:extLst>
            </p:cNvPr>
            <p:cNvSpPr/>
            <p:nvPr/>
          </p:nvSpPr>
          <p:spPr>
            <a:xfrm>
              <a:off x="3046003" y="3374936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2006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C440CF3-DCCA-9B43-90BE-305F84E88E08}"/>
                </a:ext>
              </a:extLst>
            </p:cNvPr>
            <p:cNvSpPr/>
            <p:nvPr/>
          </p:nvSpPr>
          <p:spPr>
            <a:xfrm>
              <a:off x="5406928" y="3374936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4AC69B6-4F84-FF44-8D8E-F58126C9BE9F}"/>
                </a:ext>
              </a:extLst>
            </p:cNvPr>
            <p:cNvSpPr/>
            <p:nvPr/>
          </p:nvSpPr>
          <p:spPr>
            <a:xfrm>
              <a:off x="7767853" y="3374936"/>
              <a:ext cx="914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latin typeface="Source Sans Pro" panose="020B0503030403020204" pitchFamily="34" charset="0"/>
                  <a:ea typeface="Source Sans Pro" panose="020B0503030403020204" pitchFamily="34" charset="0"/>
                </a:rPr>
                <a:t>Grune</a:t>
              </a:r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7CE3F95-D46B-F94B-B455-A5C394398A5E}"/>
                </a:ext>
              </a:extLst>
            </p:cNvPr>
            <p:cNvSpPr/>
            <p:nvPr/>
          </p:nvSpPr>
          <p:spPr>
            <a:xfrm>
              <a:off x="410758" y="3374936"/>
              <a:ext cx="109728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Eva</a:t>
              </a:r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2EAD1FE3-2787-6E46-A5E8-C4C6C79D1BA6}"/>
              </a:ext>
            </a:extLst>
          </p:cNvPr>
          <p:cNvSpPr/>
          <p:nvPr/>
        </p:nvSpPr>
        <p:spPr>
          <a:xfrm>
            <a:off x="4816628" y="6141462"/>
            <a:ext cx="201168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President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5521292-5933-4945-A375-ECADA5EBB6DE}"/>
              </a:ext>
            </a:extLst>
          </p:cNvPr>
          <p:cNvGrpSpPr/>
          <p:nvPr/>
        </p:nvGrpSpPr>
        <p:grpSpPr>
          <a:xfrm>
            <a:off x="1934759" y="2528261"/>
            <a:ext cx="8271495" cy="457200"/>
            <a:chOff x="410758" y="2692037"/>
            <a:chExt cx="8271495" cy="4572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5DBDAB6-C6F4-9A48-B2B3-255DF5CDF1FC}"/>
                </a:ext>
              </a:extLst>
            </p:cNvPr>
            <p:cNvSpPr/>
            <p:nvPr/>
          </p:nvSpPr>
          <p:spPr>
            <a:xfrm>
              <a:off x="410758" y="2692037"/>
              <a:ext cx="109728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Thomas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B06F642-AE6F-BA4D-8704-A0F188384B1F}"/>
                </a:ext>
              </a:extLst>
            </p:cNvPr>
            <p:cNvSpPr/>
            <p:nvPr/>
          </p:nvSpPr>
          <p:spPr>
            <a:xfrm>
              <a:off x="7767853" y="2692037"/>
              <a:ext cx="914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FPO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E3B3566-C16C-6840-A2E2-3CF40E8A5BE9}"/>
                </a:ext>
              </a:extLst>
            </p:cNvPr>
            <p:cNvSpPr/>
            <p:nvPr/>
          </p:nvSpPr>
          <p:spPr>
            <a:xfrm>
              <a:off x="3046003" y="2692037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2002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0E0E13-6E2B-5D4D-ADB6-CD3F334A5614}"/>
                </a:ext>
              </a:extLst>
            </p:cNvPr>
            <p:cNvSpPr/>
            <p:nvPr/>
          </p:nvSpPr>
          <p:spPr>
            <a:xfrm>
              <a:off x="5406928" y="2692037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2006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CDA0EC8-9112-0744-A226-7C5238396CF6}"/>
              </a:ext>
            </a:extLst>
          </p:cNvPr>
          <p:cNvGrpSpPr/>
          <p:nvPr/>
        </p:nvGrpSpPr>
        <p:grpSpPr>
          <a:xfrm>
            <a:off x="1934759" y="3929805"/>
            <a:ext cx="8271495" cy="457200"/>
            <a:chOff x="410758" y="4093581"/>
            <a:chExt cx="8271495" cy="4572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F78EF0D-D2DA-6648-AC83-F73DD7EB8E89}"/>
                </a:ext>
              </a:extLst>
            </p:cNvPr>
            <p:cNvSpPr/>
            <p:nvPr/>
          </p:nvSpPr>
          <p:spPr>
            <a:xfrm>
              <a:off x="410758" y="4093581"/>
              <a:ext cx="109728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Martin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40DE33-2F8B-2D4E-8237-2B64A24DFAFC}"/>
                </a:ext>
              </a:extLst>
            </p:cNvPr>
            <p:cNvSpPr/>
            <p:nvPr/>
          </p:nvSpPr>
          <p:spPr>
            <a:xfrm>
              <a:off x="5406928" y="4093581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2013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97AA8D-239D-D54F-BA53-E09C0E5148BB}"/>
                </a:ext>
              </a:extLst>
            </p:cNvPr>
            <p:cNvSpPr/>
            <p:nvPr/>
          </p:nvSpPr>
          <p:spPr>
            <a:xfrm>
              <a:off x="3046003" y="4093581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2008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7A12236-5D31-DB46-BB60-64839AF9E23F}"/>
                </a:ext>
              </a:extLst>
            </p:cNvPr>
            <p:cNvSpPr/>
            <p:nvPr/>
          </p:nvSpPr>
          <p:spPr>
            <a:xfrm>
              <a:off x="7767853" y="4093581"/>
              <a:ext cx="914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FPO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7316585-073F-F142-956B-5D39600A9BF1}"/>
              </a:ext>
            </a:extLst>
          </p:cNvPr>
          <p:cNvSpPr txBox="1"/>
          <p:nvPr/>
        </p:nvSpPr>
        <p:spPr>
          <a:xfrm>
            <a:off x="2103323" y="572412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E34932-D439-A247-9B04-C70C4858DB1B}"/>
              </a:ext>
            </a:extLst>
          </p:cNvPr>
          <p:cNvSpPr/>
          <p:nvPr/>
        </p:nvSpPr>
        <p:spPr>
          <a:xfrm>
            <a:off x="3242116" y="5942484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BEE34E6A-0CA1-1545-B5A5-A89AB773BA58}"/>
              </a:ext>
            </a:extLst>
          </p:cNvPr>
          <p:cNvCxnSpPr>
            <a:cxnSpLocks/>
            <a:stCxn id="128" idx="4"/>
            <a:endCxn id="68" idx="2"/>
          </p:cNvCxnSpPr>
          <p:nvPr/>
        </p:nvCxnSpPr>
        <p:spPr>
          <a:xfrm rot="16200000" flipH="1">
            <a:off x="2480110" y="5317639"/>
            <a:ext cx="740298" cy="783713"/>
          </a:xfrm>
          <a:prstGeom prst="curvedConnector2">
            <a:avLst/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0E1B768E-F41C-7047-A2A4-EFB7B4924B4A}"/>
              </a:ext>
            </a:extLst>
          </p:cNvPr>
          <p:cNvCxnSpPr>
            <a:cxnSpLocks/>
            <a:stCxn id="68" idx="3"/>
            <a:endCxn id="56" idx="2"/>
          </p:cNvCxnSpPr>
          <p:nvPr/>
        </p:nvCxnSpPr>
        <p:spPr>
          <a:xfrm rot="16200000" flipH="1">
            <a:off x="3952744" y="5506177"/>
            <a:ext cx="193431" cy="1534339"/>
          </a:xfrm>
          <a:prstGeom prst="curvedConnector2">
            <a:avLst/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246AE6ED-7051-2042-9F30-FA6A9799490D}"/>
              </a:ext>
            </a:extLst>
          </p:cNvPr>
          <p:cNvCxnSpPr>
            <a:cxnSpLocks/>
            <a:stCxn id="128" idx="4"/>
            <a:endCxn id="133" idx="4"/>
          </p:cNvCxnSpPr>
          <p:nvPr/>
        </p:nvCxnSpPr>
        <p:spPr>
          <a:xfrm rot="16200000" flipH="1">
            <a:off x="6087145" y="1710606"/>
            <a:ext cx="9843" cy="7267324"/>
          </a:xfrm>
          <a:prstGeom prst="curvedConnector3">
            <a:avLst>
              <a:gd name="adj1" fmla="val 242246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0412468-CEBD-8443-97A7-5456F1AB5442}"/>
              </a:ext>
            </a:extLst>
          </p:cNvPr>
          <p:cNvSpPr txBox="1"/>
          <p:nvPr/>
        </p:nvSpPr>
        <p:spPr>
          <a:xfrm>
            <a:off x="5822469" y="524899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P102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B036B0-CB51-9F4D-9D7E-704DCBB7BC35}"/>
              </a:ext>
            </a:extLst>
          </p:cNvPr>
          <p:cNvSpPr/>
          <p:nvPr/>
        </p:nvSpPr>
        <p:spPr>
          <a:xfrm>
            <a:off x="5500422" y="1286315"/>
            <a:ext cx="201168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President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0F6F98A-60E6-5245-83A6-333558C717AD}"/>
              </a:ext>
            </a:extLst>
          </p:cNvPr>
          <p:cNvSpPr/>
          <p:nvPr/>
        </p:nvSpPr>
        <p:spPr>
          <a:xfrm>
            <a:off x="3688226" y="1762685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38BFA572-F355-B947-9EF4-38A5F2190F47}"/>
              </a:ext>
            </a:extLst>
          </p:cNvPr>
          <p:cNvCxnSpPr>
            <a:cxnSpLocks/>
            <a:stCxn id="58" idx="0"/>
            <a:endCxn id="118" idx="2"/>
          </p:cNvCxnSpPr>
          <p:nvPr/>
        </p:nvCxnSpPr>
        <p:spPr>
          <a:xfrm rot="5400000" flipH="1" flipV="1">
            <a:off x="2771604" y="1611639"/>
            <a:ext cx="628416" cy="120482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15A65B3-F0D0-BD49-A246-D8E12A68CBC0}"/>
              </a:ext>
            </a:extLst>
          </p:cNvPr>
          <p:cNvSpPr txBox="1"/>
          <p:nvPr/>
        </p:nvSpPr>
        <p:spPr>
          <a:xfrm>
            <a:off x="2706382" y="166630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cxnSp>
        <p:nvCxnSpPr>
          <p:cNvPr id="121" name="Curved Connector 120">
            <a:extLst>
              <a:ext uri="{FF2B5EF4-FFF2-40B4-BE49-F238E27FC236}">
                <a16:creationId xmlns:a16="http://schemas.microsoft.com/office/drawing/2014/main" id="{948E143A-CFA4-F54B-A362-E502F75FFE69}"/>
              </a:ext>
            </a:extLst>
          </p:cNvPr>
          <p:cNvCxnSpPr>
            <a:cxnSpLocks/>
            <a:stCxn id="118" idx="0"/>
            <a:endCxn id="117" idx="2"/>
          </p:cNvCxnSpPr>
          <p:nvPr/>
        </p:nvCxnSpPr>
        <p:spPr>
          <a:xfrm rot="5400000" flipH="1" flipV="1">
            <a:off x="4539019" y="801282"/>
            <a:ext cx="247770" cy="167503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FDF5C7E-EF2B-3249-A145-B09EB5E447AF}"/>
              </a:ext>
            </a:extLst>
          </p:cNvPr>
          <p:cNvSpPr txBox="1"/>
          <p:nvPr/>
        </p:nvSpPr>
        <p:spPr>
          <a:xfrm>
            <a:off x="4587381" y="118812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cxnSp>
        <p:nvCxnSpPr>
          <p:cNvPr id="123" name="Curved Connector 122">
            <a:extLst>
              <a:ext uri="{FF2B5EF4-FFF2-40B4-BE49-F238E27FC236}">
                <a16:creationId xmlns:a16="http://schemas.microsoft.com/office/drawing/2014/main" id="{893923B3-0151-204A-BA34-E8655768D9FF}"/>
              </a:ext>
            </a:extLst>
          </p:cNvPr>
          <p:cNvCxnSpPr>
            <a:cxnSpLocks/>
            <a:stCxn id="118" idx="6"/>
            <a:endCxn id="60" idx="0"/>
          </p:cNvCxnSpPr>
          <p:nvPr/>
        </p:nvCxnSpPr>
        <p:spPr>
          <a:xfrm>
            <a:off x="3962547" y="1899845"/>
            <a:ext cx="1018937" cy="62841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17B275C-5977-6048-92FF-34F03CC64895}"/>
              </a:ext>
            </a:extLst>
          </p:cNvPr>
          <p:cNvSpPr txBox="1"/>
          <p:nvPr/>
        </p:nvSpPr>
        <p:spPr>
          <a:xfrm>
            <a:off x="4603901" y="181565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823DAC14-5BFF-C747-9729-0FEEB3132830}"/>
              </a:ext>
            </a:extLst>
          </p:cNvPr>
          <p:cNvSpPr/>
          <p:nvPr/>
        </p:nvSpPr>
        <p:spPr>
          <a:xfrm>
            <a:off x="1762052" y="2348180"/>
            <a:ext cx="1401945" cy="2871418"/>
          </a:xfrm>
          <a:prstGeom prst="roundRect">
            <a:avLst>
              <a:gd name="adj" fmla="val 2897"/>
            </a:avLst>
          </a:prstGeom>
          <a:noFill/>
          <a:ln w="190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C8D5BBF-A58E-B948-BEE2-A87AA74643CD}"/>
              </a:ext>
            </a:extLst>
          </p:cNvPr>
          <p:cNvGrpSpPr/>
          <p:nvPr/>
        </p:nvGrpSpPr>
        <p:grpSpPr>
          <a:xfrm>
            <a:off x="2032647" y="4715100"/>
            <a:ext cx="851515" cy="624247"/>
            <a:chOff x="319821" y="5939272"/>
            <a:chExt cx="851515" cy="624247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5285E40-29F8-5940-80FD-1EA5C4FE8C22}"/>
                </a:ext>
              </a:extLst>
            </p:cNvPr>
            <p:cNvSpPr txBox="1"/>
            <p:nvPr/>
          </p:nvSpPr>
          <p:spPr>
            <a:xfrm>
              <a:off x="319821" y="5939272"/>
              <a:ext cx="8515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Name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1CB6233-156D-034D-9AAB-7D86C40E17E6}"/>
                </a:ext>
              </a:extLst>
            </p:cNvPr>
            <p:cNvSpPr/>
            <p:nvPr/>
          </p:nvSpPr>
          <p:spPr>
            <a:xfrm>
              <a:off x="608418" y="6289199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5ACAA87-91A1-A547-90FA-C500B3AEE7DB}"/>
              </a:ext>
            </a:extLst>
          </p:cNvPr>
          <p:cNvGrpSpPr/>
          <p:nvPr/>
        </p:nvGrpSpPr>
        <p:grpSpPr>
          <a:xfrm>
            <a:off x="8848005" y="2364181"/>
            <a:ext cx="1755447" cy="2985009"/>
            <a:chOff x="7302935" y="3517637"/>
            <a:chExt cx="1755447" cy="2985009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EA201F1-C4AD-434B-99C3-95376E6704F1}"/>
                </a:ext>
              </a:extLst>
            </p:cNvPr>
            <p:cNvSpPr/>
            <p:nvPr/>
          </p:nvSpPr>
          <p:spPr>
            <a:xfrm>
              <a:off x="7302935" y="3517637"/>
              <a:ext cx="1755447" cy="2864985"/>
            </a:xfrm>
            <a:prstGeom prst="roundRect">
              <a:avLst>
                <a:gd name="adj" fmla="val 2897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614F8EFF-B2BE-9842-8FCC-4579908FB40E}"/>
                </a:ext>
              </a:extLst>
            </p:cNvPr>
            <p:cNvGrpSpPr/>
            <p:nvPr/>
          </p:nvGrpSpPr>
          <p:grpSpPr>
            <a:xfrm>
              <a:off x="7774137" y="5868556"/>
              <a:ext cx="813043" cy="634090"/>
              <a:chOff x="7774137" y="5868556"/>
              <a:chExt cx="813043" cy="634090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4E0FF1A-1510-0F43-B8C8-B17406F6585F}"/>
                  </a:ext>
                </a:extLst>
              </p:cNvPr>
              <p:cNvSpPr txBox="1"/>
              <p:nvPr/>
            </p:nvSpPr>
            <p:spPr>
              <a:xfrm>
                <a:off x="7774137" y="5868556"/>
                <a:ext cx="81304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Party</a:t>
                </a: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B69F044-A2F0-4E40-A709-E726D007E5DE}"/>
                  </a:ext>
                </a:extLst>
              </p:cNvPr>
              <p:cNvSpPr/>
              <p:nvPr/>
            </p:nvSpPr>
            <p:spPr>
              <a:xfrm>
                <a:off x="8043498" y="6228326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C8364F7-044E-0447-A5D2-8C0E2D511B11}"/>
              </a:ext>
            </a:extLst>
          </p:cNvPr>
          <p:cNvGrpSpPr/>
          <p:nvPr/>
        </p:nvGrpSpPr>
        <p:grpSpPr>
          <a:xfrm>
            <a:off x="4084438" y="2364181"/>
            <a:ext cx="1787669" cy="2985008"/>
            <a:chOff x="2560438" y="2527957"/>
            <a:chExt cx="1787669" cy="2985008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044CCDE7-7FED-0F4E-B4FE-F899B85D0D61}"/>
                </a:ext>
              </a:extLst>
            </p:cNvPr>
            <p:cNvSpPr/>
            <p:nvPr/>
          </p:nvSpPr>
          <p:spPr>
            <a:xfrm>
              <a:off x="2753300" y="2527957"/>
              <a:ext cx="1401945" cy="2860450"/>
            </a:xfrm>
            <a:prstGeom prst="roundRect">
              <a:avLst>
                <a:gd name="adj" fmla="val 2897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0AB9835-1E36-8641-BDAA-E769E8D20ADC}"/>
                </a:ext>
              </a:extLst>
            </p:cNvPr>
            <p:cNvGrpSpPr/>
            <p:nvPr/>
          </p:nvGrpSpPr>
          <p:grpSpPr>
            <a:xfrm>
              <a:off x="2560438" y="4888718"/>
              <a:ext cx="1787669" cy="624247"/>
              <a:chOff x="-148253" y="5939272"/>
              <a:chExt cx="1787669" cy="624247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E9DB187-FF5F-3D42-9F48-07BBDD4304A5}"/>
                  </a:ext>
                </a:extLst>
              </p:cNvPr>
              <p:cNvSpPr txBox="1"/>
              <p:nvPr/>
            </p:nvSpPr>
            <p:spPr>
              <a:xfrm>
                <a:off x="-148253" y="5939272"/>
                <a:ext cx="178766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Entered Office</a:t>
                </a: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1EDE667-73DE-B04D-B130-7E0BA47C9D00}"/>
                  </a:ext>
                </a:extLst>
              </p:cNvPr>
              <p:cNvSpPr/>
              <p:nvPr/>
            </p:nvSpPr>
            <p:spPr>
              <a:xfrm>
                <a:off x="608418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D865379-A4C7-9748-9404-CE3CCB6D8FE1}"/>
              </a:ext>
            </a:extLst>
          </p:cNvPr>
          <p:cNvGrpSpPr/>
          <p:nvPr/>
        </p:nvGrpSpPr>
        <p:grpSpPr>
          <a:xfrm>
            <a:off x="6681296" y="2364181"/>
            <a:ext cx="1401945" cy="2985008"/>
            <a:chOff x="2753300" y="2527957"/>
            <a:chExt cx="1401945" cy="2985008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6A3943CA-E684-7C42-BFA0-482A498CD6BB}"/>
                </a:ext>
              </a:extLst>
            </p:cNvPr>
            <p:cNvSpPr/>
            <p:nvPr/>
          </p:nvSpPr>
          <p:spPr>
            <a:xfrm>
              <a:off x="2753300" y="2527957"/>
              <a:ext cx="1401945" cy="2860450"/>
            </a:xfrm>
            <a:prstGeom prst="roundRect">
              <a:avLst>
                <a:gd name="adj" fmla="val 2897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1718203-0985-E54F-9FB8-1A99536E8FB9}"/>
                </a:ext>
              </a:extLst>
            </p:cNvPr>
            <p:cNvGrpSpPr/>
            <p:nvPr/>
          </p:nvGrpSpPr>
          <p:grpSpPr>
            <a:xfrm>
              <a:off x="2788064" y="4888718"/>
              <a:ext cx="1332416" cy="624247"/>
              <a:chOff x="79373" y="5939272"/>
              <a:chExt cx="1332416" cy="62424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57EDF3C-1173-9B45-931E-3754206F6B70}"/>
                  </a:ext>
                </a:extLst>
              </p:cNvPr>
              <p:cNvSpPr txBox="1"/>
              <p:nvPr/>
            </p:nvSpPr>
            <p:spPr>
              <a:xfrm>
                <a:off x="79373" y="5939272"/>
                <a:ext cx="133241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Left Office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4DF57A4-B918-B641-ACB8-D3ADD7EBAE2E}"/>
                  </a:ext>
                </a:extLst>
              </p:cNvPr>
              <p:cNvSpPr/>
              <p:nvPr/>
            </p:nvSpPr>
            <p:spPr>
              <a:xfrm>
                <a:off x="608418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D72390B4-4ABC-7349-A60A-20D68C251EE0}"/>
              </a:ext>
            </a:extLst>
          </p:cNvPr>
          <p:cNvSpPr txBox="1"/>
          <p:nvPr/>
        </p:nvSpPr>
        <p:spPr>
          <a:xfrm>
            <a:off x="3823487" y="637874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7F1D23-5296-D249-8346-87BFA060B461}"/>
              </a:ext>
            </a:extLst>
          </p:cNvPr>
          <p:cNvSpPr txBox="1"/>
          <p:nvPr/>
        </p:nvSpPr>
        <p:spPr>
          <a:xfrm>
            <a:off x="9745275" y="5751108"/>
            <a:ext cx="24352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 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position held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start time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end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FFF13F-2456-A547-A780-F4C052F56D59}"/>
              </a:ext>
            </a:extLst>
          </p:cNvPr>
          <p:cNvGrpSpPr/>
          <p:nvPr/>
        </p:nvGrpSpPr>
        <p:grpSpPr>
          <a:xfrm>
            <a:off x="3511214" y="5349190"/>
            <a:ext cx="3871050" cy="771250"/>
            <a:chOff x="3511214" y="5349190"/>
            <a:chExt cx="3871050" cy="7712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F92C1F-19F5-8347-87B7-1DF8BCF08AD3}"/>
                </a:ext>
              </a:extLst>
            </p:cNvPr>
            <p:cNvGrpSpPr/>
            <p:nvPr/>
          </p:nvGrpSpPr>
          <p:grpSpPr>
            <a:xfrm>
              <a:off x="3516436" y="5349190"/>
              <a:ext cx="3865828" cy="730455"/>
              <a:chOff x="3516436" y="5349190"/>
              <a:chExt cx="3865828" cy="730455"/>
            </a:xfrm>
          </p:grpSpPr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2996F047-7A54-2E42-9C99-0C515CD63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6437" y="5349190"/>
                <a:ext cx="1461833" cy="730455"/>
              </a:xfrm>
              <a:prstGeom prst="curvedConnector2">
                <a:avLst/>
              </a:prstGeom>
              <a:ln>
                <a:tailEnd type="triangle"/>
              </a:ln>
              <a:effectLst>
                <a:glow rad="63500">
                  <a:srgbClr val="FFFF00"/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Curved Connector 70">
                <a:extLst>
                  <a:ext uri="{FF2B5EF4-FFF2-40B4-BE49-F238E27FC236}">
                    <a16:creationId xmlns:a16="http://schemas.microsoft.com/office/drawing/2014/main" id="{91CA20AD-86AE-0743-9DED-8AB239263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6436" y="5349190"/>
                <a:ext cx="3865828" cy="730455"/>
              </a:xfrm>
              <a:prstGeom prst="curvedConnector2">
                <a:avLst/>
              </a:prstGeom>
              <a:ln>
                <a:tailEnd type="triangle"/>
              </a:ln>
              <a:effectLst>
                <a:glow rad="63500">
                  <a:srgbClr val="FFFF00"/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DB16150-C6BD-1B4F-BE7F-0A4312110225}"/>
                </a:ext>
              </a:extLst>
            </p:cNvPr>
            <p:cNvSpPr txBox="1"/>
            <p:nvPr/>
          </p:nvSpPr>
          <p:spPr>
            <a:xfrm>
              <a:off x="3511214" y="5733972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CC1011E-DD90-4B40-8C14-AABC94BC2899}"/>
                </a:ext>
              </a:extLst>
            </p:cNvPr>
            <p:cNvSpPr txBox="1"/>
            <p:nvPr/>
          </p:nvSpPr>
          <p:spPr>
            <a:xfrm>
              <a:off x="6535343" y="5751108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6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608C55A3-360A-FD40-98BD-31D40B47EDC0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Construct Candidate Graph: Summarization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0BE4A37-CD53-C64C-B8B4-C9603C8B5048}"/>
              </a:ext>
            </a:extLst>
          </p:cNvPr>
          <p:cNvGrpSpPr/>
          <p:nvPr/>
        </p:nvGrpSpPr>
        <p:grpSpPr>
          <a:xfrm>
            <a:off x="1934759" y="3229033"/>
            <a:ext cx="8271495" cy="457200"/>
            <a:chOff x="410758" y="3374936"/>
            <a:chExt cx="8271495" cy="4572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A67A403-C86A-F84F-9B97-7CD18C4D45F6}"/>
                </a:ext>
              </a:extLst>
            </p:cNvPr>
            <p:cNvSpPr/>
            <p:nvPr/>
          </p:nvSpPr>
          <p:spPr>
            <a:xfrm>
              <a:off x="3046003" y="3374936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2006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C440CF3-DCCA-9B43-90BE-305F84E88E08}"/>
                </a:ext>
              </a:extLst>
            </p:cNvPr>
            <p:cNvSpPr/>
            <p:nvPr/>
          </p:nvSpPr>
          <p:spPr>
            <a:xfrm>
              <a:off x="5406928" y="3374936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4AC69B6-4F84-FF44-8D8E-F58126C9BE9F}"/>
                </a:ext>
              </a:extLst>
            </p:cNvPr>
            <p:cNvSpPr/>
            <p:nvPr/>
          </p:nvSpPr>
          <p:spPr>
            <a:xfrm>
              <a:off x="7767853" y="3374936"/>
              <a:ext cx="914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latin typeface="Source Sans Pro" panose="020B0503030403020204" pitchFamily="34" charset="0"/>
                  <a:ea typeface="Source Sans Pro" panose="020B0503030403020204" pitchFamily="34" charset="0"/>
                </a:rPr>
                <a:t>Grune</a:t>
              </a:r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7CE3F95-D46B-F94B-B455-A5C394398A5E}"/>
                </a:ext>
              </a:extLst>
            </p:cNvPr>
            <p:cNvSpPr/>
            <p:nvPr/>
          </p:nvSpPr>
          <p:spPr>
            <a:xfrm>
              <a:off x="410758" y="3374936"/>
              <a:ext cx="109728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Eva</a:t>
              </a:r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2EAD1FE3-2787-6E46-A5E8-C4C6C79D1BA6}"/>
              </a:ext>
            </a:extLst>
          </p:cNvPr>
          <p:cNvSpPr/>
          <p:nvPr/>
        </p:nvSpPr>
        <p:spPr>
          <a:xfrm>
            <a:off x="4816628" y="6141462"/>
            <a:ext cx="201168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President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5521292-5933-4945-A375-ECADA5EBB6DE}"/>
              </a:ext>
            </a:extLst>
          </p:cNvPr>
          <p:cNvGrpSpPr/>
          <p:nvPr/>
        </p:nvGrpSpPr>
        <p:grpSpPr>
          <a:xfrm>
            <a:off x="1934759" y="2528261"/>
            <a:ext cx="8271495" cy="457200"/>
            <a:chOff x="410758" y="2692037"/>
            <a:chExt cx="8271495" cy="4572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5DBDAB6-C6F4-9A48-B2B3-255DF5CDF1FC}"/>
                </a:ext>
              </a:extLst>
            </p:cNvPr>
            <p:cNvSpPr/>
            <p:nvPr/>
          </p:nvSpPr>
          <p:spPr>
            <a:xfrm>
              <a:off x="410758" y="2692037"/>
              <a:ext cx="109728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Thomas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B06F642-AE6F-BA4D-8704-A0F188384B1F}"/>
                </a:ext>
              </a:extLst>
            </p:cNvPr>
            <p:cNvSpPr/>
            <p:nvPr/>
          </p:nvSpPr>
          <p:spPr>
            <a:xfrm>
              <a:off x="7767853" y="2692037"/>
              <a:ext cx="914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FPO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E3B3566-C16C-6840-A2E2-3CF40E8A5BE9}"/>
                </a:ext>
              </a:extLst>
            </p:cNvPr>
            <p:cNvSpPr/>
            <p:nvPr/>
          </p:nvSpPr>
          <p:spPr>
            <a:xfrm>
              <a:off x="3046003" y="2692037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2002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0E0E13-6E2B-5D4D-ADB6-CD3F334A5614}"/>
                </a:ext>
              </a:extLst>
            </p:cNvPr>
            <p:cNvSpPr/>
            <p:nvPr/>
          </p:nvSpPr>
          <p:spPr>
            <a:xfrm>
              <a:off x="5406928" y="2692037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2006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CDA0EC8-9112-0744-A226-7C5238396CF6}"/>
              </a:ext>
            </a:extLst>
          </p:cNvPr>
          <p:cNvGrpSpPr/>
          <p:nvPr/>
        </p:nvGrpSpPr>
        <p:grpSpPr>
          <a:xfrm>
            <a:off x="1934759" y="3929805"/>
            <a:ext cx="8271495" cy="457200"/>
            <a:chOff x="410758" y="4093581"/>
            <a:chExt cx="8271495" cy="4572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F78EF0D-D2DA-6648-AC83-F73DD7EB8E89}"/>
                </a:ext>
              </a:extLst>
            </p:cNvPr>
            <p:cNvSpPr/>
            <p:nvPr/>
          </p:nvSpPr>
          <p:spPr>
            <a:xfrm>
              <a:off x="410758" y="4093581"/>
              <a:ext cx="109728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Martin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40DE33-2F8B-2D4E-8237-2B64A24DFAFC}"/>
                </a:ext>
              </a:extLst>
            </p:cNvPr>
            <p:cNvSpPr/>
            <p:nvPr/>
          </p:nvSpPr>
          <p:spPr>
            <a:xfrm>
              <a:off x="5406928" y="4093581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2013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97AA8D-239D-D54F-BA53-E09C0E5148BB}"/>
                </a:ext>
              </a:extLst>
            </p:cNvPr>
            <p:cNvSpPr/>
            <p:nvPr/>
          </p:nvSpPr>
          <p:spPr>
            <a:xfrm>
              <a:off x="3046003" y="4093581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2008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7A12236-5D31-DB46-BB60-64839AF9E23F}"/>
                </a:ext>
              </a:extLst>
            </p:cNvPr>
            <p:cNvSpPr/>
            <p:nvPr/>
          </p:nvSpPr>
          <p:spPr>
            <a:xfrm>
              <a:off x="7767853" y="4093581"/>
              <a:ext cx="914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FPO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7316585-073F-F142-956B-5D39600A9BF1}"/>
              </a:ext>
            </a:extLst>
          </p:cNvPr>
          <p:cNvSpPr txBox="1"/>
          <p:nvPr/>
        </p:nvSpPr>
        <p:spPr>
          <a:xfrm>
            <a:off x="2103323" y="572412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E34932-D439-A247-9B04-C70C4858DB1B}"/>
              </a:ext>
            </a:extLst>
          </p:cNvPr>
          <p:cNvSpPr/>
          <p:nvPr/>
        </p:nvSpPr>
        <p:spPr>
          <a:xfrm>
            <a:off x="3242116" y="5942484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BEE34E6A-0CA1-1545-B5A5-A89AB773BA58}"/>
              </a:ext>
            </a:extLst>
          </p:cNvPr>
          <p:cNvCxnSpPr>
            <a:cxnSpLocks/>
            <a:stCxn id="128" idx="4"/>
            <a:endCxn id="68" idx="2"/>
          </p:cNvCxnSpPr>
          <p:nvPr/>
        </p:nvCxnSpPr>
        <p:spPr>
          <a:xfrm rot="16200000" flipH="1">
            <a:off x="2480110" y="5317639"/>
            <a:ext cx="740298" cy="783713"/>
          </a:xfrm>
          <a:prstGeom prst="curvedConnector2">
            <a:avLst/>
          </a:prstGeom>
          <a:ln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0E1B768E-F41C-7047-A2A4-EFB7B4924B4A}"/>
              </a:ext>
            </a:extLst>
          </p:cNvPr>
          <p:cNvCxnSpPr>
            <a:cxnSpLocks/>
            <a:stCxn id="68" idx="3"/>
            <a:endCxn id="56" idx="2"/>
          </p:cNvCxnSpPr>
          <p:nvPr/>
        </p:nvCxnSpPr>
        <p:spPr>
          <a:xfrm rot="16200000" flipH="1">
            <a:off x="3952744" y="5506177"/>
            <a:ext cx="193431" cy="1534339"/>
          </a:xfrm>
          <a:prstGeom prst="curvedConnector2">
            <a:avLst/>
          </a:prstGeom>
          <a:ln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246AE6ED-7051-2042-9F30-FA6A9799490D}"/>
              </a:ext>
            </a:extLst>
          </p:cNvPr>
          <p:cNvCxnSpPr>
            <a:cxnSpLocks/>
            <a:stCxn id="128" idx="4"/>
            <a:endCxn id="133" idx="4"/>
          </p:cNvCxnSpPr>
          <p:nvPr/>
        </p:nvCxnSpPr>
        <p:spPr>
          <a:xfrm rot="16200000" flipH="1">
            <a:off x="6087145" y="1710606"/>
            <a:ext cx="9843" cy="7267324"/>
          </a:xfrm>
          <a:prstGeom prst="curvedConnector3">
            <a:avLst>
              <a:gd name="adj1" fmla="val 242246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0412468-CEBD-8443-97A7-5456F1AB5442}"/>
              </a:ext>
            </a:extLst>
          </p:cNvPr>
          <p:cNvSpPr txBox="1"/>
          <p:nvPr/>
        </p:nvSpPr>
        <p:spPr>
          <a:xfrm>
            <a:off x="5822469" y="524899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P102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B036B0-CB51-9F4D-9D7E-704DCBB7BC35}"/>
              </a:ext>
            </a:extLst>
          </p:cNvPr>
          <p:cNvSpPr/>
          <p:nvPr/>
        </p:nvSpPr>
        <p:spPr>
          <a:xfrm>
            <a:off x="5500422" y="1286315"/>
            <a:ext cx="201168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President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0F6F98A-60E6-5245-83A6-333558C717AD}"/>
              </a:ext>
            </a:extLst>
          </p:cNvPr>
          <p:cNvSpPr/>
          <p:nvPr/>
        </p:nvSpPr>
        <p:spPr>
          <a:xfrm>
            <a:off x="3688226" y="1762685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38BFA572-F355-B947-9EF4-38A5F2190F47}"/>
              </a:ext>
            </a:extLst>
          </p:cNvPr>
          <p:cNvCxnSpPr>
            <a:cxnSpLocks/>
            <a:stCxn id="58" idx="0"/>
            <a:endCxn id="118" idx="2"/>
          </p:cNvCxnSpPr>
          <p:nvPr/>
        </p:nvCxnSpPr>
        <p:spPr>
          <a:xfrm rot="5400000" flipH="1" flipV="1">
            <a:off x="2771604" y="1611639"/>
            <a:ext cx="628416" cy="1204828"/>
          </a:xfrm>
          <a:prstGeom prst="curvedConnector2">
            <a:avLst/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15A65B3-F0D0-BD49-A246-D8E12A68CBC0}"/>
              </a:ext>
            </a:extLst>
          </p:cNvPr>
          <p:cNvSpPr txBox="1"/>
          <p:nvPr/>
        </p:nvSpPr>
        <p:spPr>
          <a:xfrm>
            <a:off x="2706382" y="166630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cxnSp>
        <p:nvCxnSpPr>
          <p:cNvPr id="121" name="Curved Connector 120">
            <a:extLst>
              <a:ext uri="{FF2B5EF4-FFF2-40B4-BE49-F238E27FC236}">
                <a16:creationId xmlns:a16="http://schemas.microsoft.com/office/drawing/2014/main" id="{948E143A-CFA4-F54B-A362-E502F75FFE69}"/>
              </a:ext>
            </a:extLst>
          </p:cNvPr>
          <p:cNvCxnSpPr>
            <a:cxnSpLocks/>
            <a:stCxn id="118" idx="0"/>
            <a:endCxn id="117" idx="2"/>
          </p:cNvCxnSpPr>
          <p:nvPr/>
        </p:nvCxnSpPr>
        <p:spPr>
          <a:xfrm rot="5400000" flipH="1" flipV="1">
            <a:off x="4539019" y="801282"/>
            <a:ext cx="247770" cy="1675036"/>
          </a:xfrm>
          <a:prstGeom prst="curvedConnector2">
            <a:avLst/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FDF5C7E-EF2B-3249-A145-B09EB5E447AF}"/>
              </a:ext>
            </a:extLst>
          </p:cNvPr>
          <p:cNvSpPr txBox="1"/>
          <p:nvPr/>
        </p:nvSpPr>
        <p:spPr>
          <a:xfrm>
            <a:off x="4587381" y="118812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cxnSp>
        <p:nvCxnSpPr>
          <p:cNvPr id="123" name="Curved Connector 122">
            <a:extLst>
              <a:ext uri="{FF2B5EF4-FFF2-40B4-BE49-F238E27FC236}">
                <a16:creationId xmlns:a16="http://schemas.microsoft.com/office/drawing/2014/main" id="{893923B3-0151-204A-BA34-E8655768D9FF}"/>
              </a:ext>
            </a:extLst>
          </p:cNvPr>
          <p:cNvCxnSpPr>
            <a:cxnSpLocks/>
            <a:stCxn id="118" idx="6"/>
            <a:endCxn id="60" idx="0"/>
          </p:cNvCxnSpPr>
          <p:nvPr/>
        </p:nvCxnSpPr>
        <p:spPr>
          <a:xfrm>
            <a:off x="3962547" y="1899845"/>
            <a:ext cx="1018937" cy="628416"/>
          </a:xfrm>
          <a:prstGeom prst="curvedConnector2">
            <a:avLst/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17B275C-5977-6048-92FF-34F03CC64895}"/>
              </a:ext>
            </a:extLst>
          </p:cNvPr>
          <p:cNvSpPr txBox="1"/>
          <p:nvPr/>
        </p:nvSpPr>
        <p:spPr>
          <a:xfrm>
            <a:off x="4603901" y="181565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823DAC14-5BFF-C747-9729-0FEEB3132830}"/>
              </a:ext>
            </a:extLst>
          </p:cNvPr>
          <p:cNvSpPr/>
          <p:nvPr/>
        </p:nvSpPr>
        <p:spPr>
          <a:xfrm>
            <a:off x="1762052" y="2348180"/>
            <a:ext cx="1401945" cy="2871418"/>
          </a:xfrm>
          <a:prstGeom prst="roundRect">
            <a:avLst>
              <a:gd name="adj" fmla="val 2897"/>
            </a:avLst>
          </a:prstGeom>
          <a:noFill/>
          <a:ln w="190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C8D5BBF-A58E-B948-BEE2-A87AA74643CD}"/>
              </a:ext>
            </a:extLst>
          </p:cNvPr>
          <p:cNvGrpSpPr/>
          <p:nvPr/>
        </p:nvGrpSpPr>
        <p:grpSpPr>
          <a:xfrm>
            <a:off x="2032647" y="4715100"/>
            <a:ext cx="851515" cy="624247"/>
            <a:chOff x="319821" y="5939272"/>
            <a:chExt cx="851515" cy="624247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5285E40-29F8-5940-80FD-1EA5C4FE8C22}"/>
                </a:ext>
              </a:extLst>
            </p:cNvPr>
            <p:cNvSpPr txBox="1"/>
            <p:nvPr/>
          </p:nvSpPr>
          <p:spPr>
            <a:xfrm>
              <a:off x="319821" y="5939272"/>
              <a:ext cx="8515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Name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1CB6233-156D-034D-9AAB-7D86C40E17E6}"/>
                </a:ext>
              </a:extLst>
            </p:cNvPr>
            <p:cNvSpPr/>
            <p:nvPr/>
          </p:nvSpPr>
          <p:spPr>
            <a:xfrm>
              <a:off x="608418" y="6289199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5ACAA87-91A1-A547-90FA-C500B3AEE7DB}"/>
              </a:ext>
            </a:extLst>
          </p:cNvPr>
          <p:cNvGrpSpPr/>
          <p:nvPr/>
        </p:nvGrpSpPr>
        <p:grpSpPr>
          <a:xfrm>
            <a:off x="8848005" y="2364181"/>
            <a:ext cx="1755447" cy="2985009"/>
            <a:chOff x="7302935" y="3517637"/>
            <a:chExt cx="1755447" cy="2985009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EA201F1-C4AD-434B-99C3-95376E6704F1}"/>
                </a:ext>
              </a:extLst>
            </p:cNvPr>
            <p:cNvSpPr/>
            <p:nvPr/>
          </p:nvSpPr>
          <p:spPr>
            <a:xfrm>
              <a:off x="7302935" y="3517637"/>
              <a:ext cx="1755447" cy="2864985"/>
            </a:xfrm>
            <a:prstGeom prst="roundRect">
              <a:avLst>
                <a:gd name="adj" fmla="val 2897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614F8EFF-B2BE-9842-8FCC-4579908FB40E}"/>
                </a:ext>
              </a:extLst>
            </p:cNvPr>
            <p:cNvGrpSpPr/>
            <p:nvPr/>
          </p:nvGrpSpPr>
          <p:grpSpPr>
            <a:xfrm>
              <a:off x="7774137" y="5868556"/>
              <a:ext cx="813043" cy="634090"/>
              <a:chOff x="7774137" y="5868556"/>
              <a:chExt cx="813043" cy="634090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4E0FF1A-1510-0F43-B8C8-B17406F6585F}"/>
                  </a:ext>
                </a:extLst>
              </p:cNvPr>
              <p:cNvSpPr txBox="1"/>
              <p:nvPr/>
            </p:nvSpPr>
            <p:spPr>
              <a:xfrm>
                <a:off x="7774137" y="5868556"/>
                <a:ext cx="81304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Party</a:t>
                </a: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B69F044-A2F0-4E40-A709-E726D007E5DE}"/>
                  </a:ext>
                </a:extLst>
              </p:cNvPr>
              <p:cNvSpPr/>
              <p:nvPr/>
            </p:nvSpPr>
            <p:spPr>
              <a:xfrm>
                <a:off x="8043498" y="6228326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C8364F7-044E-0447-A5D2-8C0E2D511B11}"/>
              </a:ext>
            </a:extLst>
          </p:cNvPr>
          <p:cNvGrpSpPr/>
          <p:nvPr/>
        </p:nvGrpSpPr>
        <p:grpSpPr>
          <a:xfrm>
            <a:off x="4084438" y="2364181"/>
            <a:ext cx="1787669" cy="2985008"/>
            <a:chOff x="2560438" y="2527957"/>
            <a:chExt cx="1787669" cy="2985008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044CCDE7-7FED-0F4E-B4FE-F899B85D0D61}"/>
                </a:ext>
              </a:extLst>
            </p:cNvPr>
            <p:cNvSpPr/>
            <p:nvPr/>
          </p:nvSpPr>
          <p:spPr>
            <a:xfrm>
              <a:off x="2753300" y="2527957"/>
              <a:ext cx="1401945" cy="2860450"/>
            </a:xfrm>
            <a:prstGeom prst="roundRect">
              <a:avLst>
                <a:gd name="adj" fmla="val 2897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0AB9835-1E36-8641-BDAA-E769E8D20ADC}"/>
                </a:ext>
              </a:extLst>
            </p:cNvPr>
            <p:cNvGrpSpPr/>
            <p:nvPr/>
          </p:nvGrpSpPr>
          <p:grpSpPr>
            <a:xfrm>
              <a:off x="2560438" y="4888718"/>
              <a:ext cx="1787669" cy="624247"/>
              <a:chOff x="-148253" y="5939272"/>
              <a:chExt cx="1787669" cy="624247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E9DB187-FF5F-3D42-9F48-07BBDD4304A5}"/>
                  </a:ext>
                </a:extLst>
              </p:cNvPr>
              <p:cNvSpPr txBox="1"/>
              <p:nvPr/>
            </p:nvSpPr>
            <p:spPr>
              <a:xfrm>
                <a:off x="-148253" y="5939272"/>
                <a:ext cx="178766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Entered Office</a:t>
                </a: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1EDE667-73DE-B04D-B130-7E0BA47C9D00}"/>
                  </a:ext>
                </a:extLst>
              </p:cNvPr>
              <p:cNvSpPr/>
              <p:nvPr/>
            </p:nvSpPr>
            <p:spPr>
              <a:xfrm>
                <a:off x="608418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D865379-A4C7-9748-9404-CE3CCB6D8FE1}"/>
              </a:ext>
            </a:extLst>
          </p:cNvPr>
          <p:cNvGrpSpPr/>
          <p:nvPr/>
        </p:nvGrpSpPr>
        <p:grpSpPr>
          <a:xfrm>
            <a:off x="6681296" y="2364181"/>
            <a:ext cx="1401945" cy="2985008"/>
            <a:chOff x="2753300" y="2527957"/>
            <a:chExt cx="1401945" cy="2985008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6A3943CA-E684-7C42-BFA0-482A498CD6BB}"/>
                </a:ext>
              </a:extLst>
            </p:cNvPr>
            <p:cNvSpPr/>
            <p:nvPr/>
          </p:nvSpPr>
          <p:spPr>
            <a:xfrm>
              <a:off x="2753300" y="2527957"/>
              <a:ext cx="1401945" cy="2860450"/>
            </a:xfrm>
            <a:prstGeom prst="roundRect">
              <a:avLst>
                <a:gd name="adj" fmla="val 2897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1718203-0985-E54F-9FB8-1A99536E8FB9}"/>
                </a:ext>
              </a:extLst>
            </p:cNvPr>
            <p:cNvGrpSpPr/>
            <p:nvPr/>
          </p:nvGrpSpPr>
          <p:grpSpPr>
            <a:xfrm>
              <a:off x="2788064" y="4888718"/>
              <a:ext cx="1332416" cy="624247"/>
              <a:chOff x="79373" y="5939272"/>
              <a:chExt cx="1332416" cy="62424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57EDF3C-1173-9B45-931E-3754206F6B70}"/>
                  </a:ext>
                </a:extLst>
              </p:cNvPr>
              <p:cNvSpPr txBox="1"/>
              <p:nvPr/>
            </p:nvSpPr>
            <p:spPr>
              <a:xfrm>
                <a:off x="79373" y="5939272"/>
                <a:ext cx="133241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Left Office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4DF57A4-B918-B641-ACB8-D3ADD7EBAE2E}"/>
                  </a:ext>
                </a:extLst>
              </p:cNvPr>
              <p:cNvSpPr/>
              <p:nvPr/>
            </p:nvSpPr>
            <p:spPr>
              <a:xfrm>
                <a:off x="608418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D72390B4-4ABC-7349-A60A-20D68C251EE0}"/>
              </a:ext>
            </a:extLst>
          </p:cNvPr>
          <p:cNvSpPr txBox="1"/>
          <p:nvPr/>
        </p:nvSpPr>
        <p:spPr>
          <a:xfrm>
            <a:off x="3823487" y="637874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7F1D23-5296-D249-8346-87BFA060B461}"/>
              </a:ext>
            </a:extLst>
          </p:cNvPr>
          <p:cNvSpPr txBox="1"/>
          <p:nvPr/>
        </p:nvSpPr>
        <p:spPr>
          <a:xfrm>
            <a:off x="9745275" y="5751108"/>
            <a:ext cx="24352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 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position held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start time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end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FFF13F-2456-A547-A780-F4C052F56D59}"/>
              </a:ext>
            </a:extLst>
          </p:cNvPr>
          <p:cNvGrpSpPr/>
          <p:nvPr/>
        </p:nvGrpSpPr>
        <p:grpSpPr>
          <a:xfrm>
            <a:off x="3511214" y="5349190"/>
            <a:ext cx="3871050" cy="771250"/>
            <a:chOff x="3511214" y="5349190"/>
            <a:chExt cx="3871050" cy="7712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F92C1F-19F5-8347-87B7-1DF8BCF08AD3}"/>
                </a:ext>
              </a:extLst>
            </p:cNvPr>
            <p:cNvGrpSpPr/>
            <p:nvPr/>
          </p:nvGrpSpPr>
          <p:grpSpPr>
            <a:xfrm>
              <a:off x="3516436" y="5349190"/>
              <a:ext cx="3865828" cy="730455"/>
              <a:chOff x="3516436" y="5349190"/>
              <a:chExt cx="3865828" cy="730455"/>
            </a:xfrm>
          </p:grpSpPr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2996F047-7A54-2E42-9C99-0C515CD63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6437" y="5349190"/>
                <a:ext cx="1461833" cy="730455"/>
              </a:xfrm>
              <a:prstGeom prst="curvedConnector2">
                <a:avLst/>
              </a:prstGeom>
              <a:ln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Curved Connector 70">
                <a:extLst>
                  <a:ext uri="{FF2B5EF4-FFF2-40B4-BE49-F238E27FC236}">
                    <a16:creationId xmlns:a16="http://schemas.microsoft.com/office/drawing/2014/main" id="{91CA20AD-86AE-0743-9DED-8AB239263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6436" y="5349190"/>
                <a:ext cx="3865828" cy="730455"/>
              </a:xfrm>
              <a:prstGeom prst="curvedConnector2">
                <a:avLst/>
              </a:prstGeom>
              <a:ln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DB16150-C6BD-1B4F-BE7F-0A4312110225}"/>
                </a:ext>
              </a:extLst>
            </p:cNvPr>
            <p:cNvSpPr txBox="1"/>
            <p:nvPr/>
          </p:nvSpPr>
          <p:spPr>
            <a:xfrm>
              <a:off x="3511214" y="5733972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CC1011E-DD90-4B40-8C14-AABC94BC2899}"/>
                </a:ext>
              </a:extLst>
            </p:cNvPr>
            <p:cNvSpPr txBox="1"/>
            <p:nvPr/>
          </p:nvSpPr>
          <p:spPr>
            <a:xfrm>
              <a:off x="6535343" y="5751108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608C55A3-360A-FD40-98BD-31D40B47EDC0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Construct Candidate Graph: Summarization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0BE4A37-CD53-C64C-B8B4-C9603C8B5048}"/>
              </a:ext>
            </a:extLst>
          </p:cNvPr>
          <p:cNvGrpSpPr/>
          <p:nvPr/>
        </p:nvGrpSpPr>
        <p:grpSpPr>
          <a:xfrm>
            <a:off x="1934759" y="3229033"/>
            <a:ext cx="8271495" cy="457200"/>
            <a:chOff x="410758" y="3374936"/>
            <a:chExt cx="8271495" cy="4572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A67A403-C86A-F84F-9B97-7CD18C4D45F6}"/>
                </a:ext>
              </a:extLst>
            </p:cNvPr>
            <p:cNvSpPr/>
            <p:nvPr/>
          </p:nvSpPr>
          <p:spPr>
            <a:xfrm>
              <a:off x="3046003" y="3374936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2006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C440CF3-DCCA-9B43-90BE-305F84E88E08}"/>
                </a:ext>
              </a:extLst>
            </p:cNvPr>
            <p:cNvSpPr/>
            <p:nvPr/>
          </p:nvSpPr>
          <p:spPr>
            <a:xfrm>
              <a:off x="5406928" y="3374936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4AC69B6-4F84-FF44-8D8E-F58126C9BE9F}"/>
                </a:ext>
              </a:extLst>
            </p:cNvPr>
            <p:cNvSpPr/>
            <p:nvPr/>
          </p:nvSpPr>
          <p:spPr>
            <a:xfrm>
              <a:off x="7767853" y="3374936"/>
              <a:ext cx="914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latin typeface="Source Sans Pro" panose="020B0503030403020204" pitchFamily="34" charset="0"/>
                  <a:ea typeface="Source Sans Pro" panose="020B0503030403020204" pitchFamily="34" charset="0"/>
                </a:rPr>
                <a:t>Grune</a:t>
              </a:r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7CE3F95-D46B-F94B-B455-A5C394398A5E}"/>
                </a:ext>
              </a:extLst>
            </p:cNvPr>
            <p:cNvSpPr/>
            <p:nvPr/>
          </p:nvSpPr>
          <p:spPr>
            <a:xfrm>
              <a:off x="410758" y="3374936"/>
              <a:ext cx="109728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Eva</a:t>
              </a:r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2EAD1FE3-2787-6E46-A5E8-C4C6C79D1BA6}"/>
              </a:ext>
            </a:extLst>
          </p:cNvPr>
          <p:cNvSpPr/>
          <p:nvPr/>
        </p:nvSpPr>
        <p:spPr>
          <a:xfrm>
            <a:off x="4816628" y="6141462"/>
            <a:ext cx="201168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President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5521292-5933-4945-A375-ECADA5EBB6DE}"/>
              </a:ext>
            </a:extLst>
          </p:cNvPr>
          <p:cNvGrpSpPr/>
          <p:nvPr/>
        </p:nvGrpSpPr>
        <p:grpSpPr>
          <a:xfrm>
            <a:off x="1934759" y="2528261"/>
            <a:ext cx="8271495" cy="457200"/>
            <a:chOff x="410758" y="2692037"/>
            <a:chExt cx="8271495" cy="4572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5DBDAB6-C6F4-9A48-B2B3-255DF5CDF1FC}"/>
                </a:ext>
              </a:extLst>
            </p:cNvPr>
            <p:cNvSpPr/>
            <p:nvPr/>
          </p:nvSpPr>
          <p:spPr>
            <a:xfrm>
              <a:off x="410758" y="2692037"/>
              <a:ext cx="109728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Thomas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B06F642-AE6F-BA4D-8704-A0F188384B1F}"/>
                </a:ext>
              </a:extLst>
            </p:cNvPr>
            <p:cNvSpPr/>
            <p:nvPr/>
          </p:nvSpPr>
          <p:spPr>
            <a:xfrm>
              <a:off x="7767853" y="2692037"/>
              <a:ext cx="914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FPO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E3B3566-C16C-6840-A2E2-3CF40E8A5BE9}"/>
                </a:ext>
              </a:extLst>
            </p:cNvPr>
            <p:cNvSpPr/>
            <p:nvPr/>
          </p:nvSpPr>
          <p:spPr>
            <a:xfrm>
              <a:off x="3046003" y="2692037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2002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0E0E13-6E2B-5D4D-ADB6-CD3F334A5614}"/>
                </a:ext>
              </a:extLst>
            </p:cNvPr>
            <p:cNvSpPr/>
            <p:nvPr/>
          </p:nvSpPr>
          <p:spPr>
            <a:xfrm>
              <a:off x="5406928" y="2692037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2006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CDA0EC8-9112-0744-A226-7C5238396CF6}"/>
              </a:ext>
            </a:extLst>
          </p:cNvPr>
          <p:cNvGrpSpPr/>
          <p:nvPr/>
        </p:nvGrpSpPr>
        <p:grpSpPr>
          <a:xfrm>
            <a:off x="1934759" y="3929805"/>
            <a:ext cx="8271495" cy="457200"/>
            <a:chOff x="410758" y="4093581"/>
            <a:chExt cx="8271495" cy="4572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F78EF0D-D2DA-6648-AC83-F73DD7EB8E89}"/>
                </a:ext>
              </a:extLst>
            </p:cNvPr>
            <p:cNvSpPr/>
            <p:nvPr/>
          </p:nvSpPr>
          <p:spPr>
            <a:xfrm>
              <a:off x="410758" y="4093581"/>
              <a:ext cx="109728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Martin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40DE33-2F8B-2D4E-8237-2B64A24DFAFC}"/>
                </a:ext>
              </a:extLst>
            </p:cNvPr>
            <p:cNvSpPr/>
            <p:nvPr/>
          </p:nvSpPr>
          <p:spPr>
            <a:xfrm>
              <a:off x="5406928" y="4093581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2013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97AA8D-239D-D54F-BA53-E09C0E5148BB}"/>
                </a:ext>
              </a:extLst>
            </p:cNvPr>
            <p:cNvSpPr/>
            <p:nvPr/>
          </p:nvSpPr>
          <p:spPr>
            <a:xfrm>
              <a:off x="3046003" y="4093581"/>
              <a:ext cx="82296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2008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7A12236-5D31-DB46-BB60-64839AF9E23F}"/>
                </a:ext>
              </a:extLst>
            </p:cNvPr>
            <p:cNvSpPr/>
            <p:nvPr/>
          </p:nvSpPr>
          <p:spPr>
            <a:xfrm>
              <a:off x="7767853" y="4093581"/>
              <a:ext cx="914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FPO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7316585-073F-F142-956B-5D39600A9BF1}"/>
              </a:ext>
            </a:extLst>
          </p:cNvPr>
          <p:cNvSpPr txBox="1"/>
          <p:nvPr/>
        </p:nvSpPr>
        <p:spPr>
          <a:xfrm>
            <a:off x="2103323" y="572412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E34932-D439-A247-9B04-C70C4858DB1B}"/>
              </a:ext>
            </a:extLst>
          </p:cNvPr>
          <p:cNvSpPr/>
          <p:nvPr/>
        </p:nvSpPr>
        <p:spPr>
          <a:xfrm>
            <a:off x="3242116" y="5942484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BEE34E6A-0CA1-1545-B5A5-A89AB773BA58}"/>
              </a:ext>
            </a:extLst>
          </p:cNvPr>
          <p:cNvCxnSpPr>
            <a:cxnSpLocks/>
            <a:stCxn id="128" idx="4"/>
            <a:endCxn id="68" idx="2"/>
          </p:cNvCxnSpPr>
          <p:nvPr/>
        </p:nvCxnSpPr>
        <p:spPr>
          <a:xfrm rot="16200000" flipH="1">
            <a:off x="2480110" y="5317639"/>
            <a:ext cx="740298" cy="783713"/>
          </a:xfrm>
          <a:prstGeom prst="curvedConnector2">
            <a:avLst/>
          </a:prstGeom>
          <a:ln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0E1B768E-F41C-7047-A2A4-EFB7B4924B4A}"/>
              </a:ext>
            </a:extLst>
          </p:cNvPr>
          <p:cNvCxnSpPr>
            <a:cxnSpLocks/>
            <a:stCxn id="68" idx="3"/>
            <a:endCxn id="56" idx="2"/>
          </p:cNvCxnSpPr>
          <p:nvPr/>
        </p:nvCxnSpPr>
        <p:spPr>
          <a:xfrm rot="16200000" flipH="1">
            <a:off x="3952744" y="5506177"/>
            <a:ext cx="193431" cy="1534339"/>
          </a:xfrm>
          <a:prstGeom prst="curvedConnector2">
            <a:avLst/>
          </a:prstGeom>
          <a:ln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246AE6ED-7051-2042-9F30-FA6A9799490D}"/>
              </a:ext>
            </a:extLst>
          </p:cNvPr>
          <p:cNvCxnSpPr>
            <a:cxnSpLocks/>
            <a:stCxn id="128" idx="4"/>
            <a:endCxn id="133" idx="4"/>
          </p:cNvCxnSpPr>
          <p:nvPr/>
        </p:nvCxnSpPr>
        <p:spPr>
          <a:xfrm rot="16200000" flipH="1">
            <a:off x="6087145" y="1710606"/>
            <a:ext cx="9843" cy="7267324"/>
          </a:xfrm>
          <a:prstGeom prst="curvedConnector3">
            <a:avLst>
              <a:gd name="adj1" fmla="val 242246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0412468-CEBD-8443-97A7-5456F1AB5442}"/>
              </a:ext>
            </a:extLst>
          </p:cNvPr>
          <p:cNvSpPr txBox="1"/>
          <p:nvPr/>
        </p:nvSpPr>
        <p:spPr>
          <a:xfrm>
            <a:off x="5822469" y="524899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P102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9B036B0-CB51-9F4D-9D7E-704DCBB7BC35}"/>
              </a:ext>
            </a:extLst>
          </p:cNvPr>
          <p:cNvSpPr/>
          <p:nvPr/>
        </p:nvSpPr>
        <p:spPr>
          <a:xfrm>
            <a:off x="5500422" y="1286315"/>
            <a:ext cx="201168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President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0F6F98A-60E6-5245-83A6-333558C717AD}"/>
              </a:ext>
            </a:extLst>
          </p:cNvPr>
          <p:cNvSpPr/>
          <p:nvPr/>
        </p:nvSpPr>
        <p:spPr>
          <a:xfrm>
            <a:off x="3688226" y="1762685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38BFA572-F355-B947-9EF4-38A5F2190F47}"/>
              </a:ext>
            </a:extLst>
          </p:cNvPr>
          <p:cNvCxnSpPr>
            <a:cxnSpLocks/>
            <a:stCxn id="128" idx="6"/>
            <a:endCxn id="118" idx="2"/>
          </p:cNvCxnSpPr>
          <p:nvPr/>
        </p:nvCxnSpPr>
        <p:spPr>
          <a:xfrm flipV="1">
            <a:off x="2595564" y="1899845"/>
            <a:ext cx="1092662" cy="3302342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15A65B3-F0D0-BD49-A246-D8E12A68CBC0}"/>
              </a:ext>
            </a:extLst>
          </p:cNvPr>
          <p:cNvSpPr txBox="1"/>
          <p:nvPr/>
        </p:nvSpPr>
        <p:spPr>
          <a:xfrm>
            <a:off x="3356262" y="2154906"/>
            <a:ext cx="54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cxnSp>
        <p:nvCxnSpPr>
          <p:cNvPr id="121" name="Curved Connector 120">
            <a:extLst>
              <a:ext uri="{FF2B5EF4-FFF2-40B4-BE49-F238E27FC236}">
                <a16:creationId xmlns:a16="http://schemas.microsoft.com/office/drawing/2014/main" id="{948E143A-CFA4-F54B-A362-E502F75FFE69}"/>
              </a:ext>
            </a:extLst>
          </p:cNvPr>
          <p:cNvCxnSpPr>
            <a:cxnSpLocks/>
            <a:stCxn id="118" idx="0"/>
            <a:endCxn id="117" idx="2"/>
          </p:cNvCxnSpPr>
          <p:nvPr/>
        </p:nvCxnSpPr>
        <p:spPr>
          <a:xfrm rot="5400000" flipH="1" flipV="1">
            <a:off x="4539019" y="801282"/>
            <a:ext cx="247770" cy="1675036"/>
          </a:xfrm>
          <a:prstGeom prst="curvedConnector2">
            <a:avLst/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FDF5C7E-EF2B-3249-A145-B09EB5E447AF}"/>
              </a:ext>
            </a:extLst>
          </p:cNvPr>
          <p:cNvSpPr txBox="1"/>
          <p:nvPr/>
        </p:nvSpPr>
        <p:spPr>
          <a:xfrm>
            <a:off x="4587381" y="118812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cxnSp>
        <p:nvCxnSpPr>
          <p:cNvPr id="123" name="Curved Connector 122">
            <a:extLst>
              <a:ext uri="{FF2B5EF4-FFF2-40B4-BE49-F238E27FC236}">
                <a16:creationId xmlns:a16="http://schemas.microsoft.com/office/drawing/2014/main" id="{893923B3-0151-204A-BA34-E8655768D9FF}"/>
              </a:ext>
            </a:extLst>
          </p:cNvPr>
          <p:cNvCxnSpPr>
            <a:cxnSpLocks/>
            <a:stCxn id="118" idx="6"/>
            <a:endCxn id="138" idx="2"/>
          </p:cNvCxnSpPr>
          <p:nvPr/>
        </p:nvCxnSpPr>
        <p:spPr>
          <a:xfrm>
            <a:off x="3962546" y="1899845"/>
            <a:ext cx="878563" cy="3312184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17B275C-5977-6048-92FF-34F03CC64895}"/>
              </a:ext>
            </a:extLst>
          </p:cNvPr>
          <p:cNvSpPr txBox="1"/>
          <p:nvPr/>
        </p:nvSpPr>
        <p:spPr>
          <a:xfrm>
            <a:off x="4198492" y="19635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823DAC14-5BFF-C747-9729-0FEEB3132830}"/>
              </a:ext>
            </a:extLst>
          </p:cNvPr>
          <p:cNvSpPr/>
          <p:nvPr/>
        </p:nvSpPr>
        <p:spPr>
          <a:xfrm>
            <a:off x="1762052" y="2348180"/>
            <a:ext cx="1401945" cy="2871418"/>
          </a:xfrm>
          <a:prstGeom prst="roundRect">
            <a:avLst>
              <a:gd name="adj" fmla="val 2897"/>
            </a:avLst>
          </a:prstGeom>
          <a:noFill/>
          <a:ln w="190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C8D5BBF-A58E-B948-BEE2-A87AA74643CD}"/>
              </a:ext>
            </a:extLst>
          </p:cNvPr>
          <p:cNvGrpSpPr/>
          <p:nvPr/>
        </p:nvGrpSpPr>
        <p:grpSpPr>
          <a:xfrm>
            <a:off x="2032647" y="4715100"/>
            <a:ext cx="851515" cy="624247"/>
            <a:chOff x="319821" y="5939272"/>
            <a:chExt cx="851515" cy="624247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5285E40-29F8-5940-80FD-1EA5C4FE8C22}"/>
                </a:ext>
              </a:extLst>
            </p:cNvPr>
            <p:cNvSpPr txBox="1"/>
            <p:nvPr/>
          </p:nvSpPr>
          <p:spPr>
            <a:xfrm>
              <a:off x="319821" y="5939272"/>
              <a:ext cx="8515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Name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1CB6233-156D-034D-9AAB-7D86C40E17E6}"/>
                </a:ext>
              </a:extLst>
            </p:cNvPr>
            <p:cNvSpPr/>
            <p:nvPr/>
          </p:nvSpPr>
          <p:spPr>
            <a:xfrm>
              <a:off x="608418" y="6289199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5ACAA87-91A1-A547-90FA-C500B3AEE7DB}"/>
              </a:ext>
            </a:extLst>
          </p:cNvPr>
          <p:cNvGrpSpPr/>
          <p:nvPr/>
        </p:nvGrpSpPr>
        <p:grpSpPr>
          <a:xfrm>
            <a:off x="8848005" y="2364181"/>
            <a:ext cx="1755447" cy="2985009"/>
            <a:chOff x="7302935" y="3517637"/>
            <a:chExt cx="1755447" cy="2985009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EA201F1-C4AD-434B-99C3-95376E6704F1}"/>
                </a:ext>
              </a:extLst>
            </p:cNvPr>
            <p:cNvSpPr/>
            <p:nvPr/>
          </p:nvSpPr>
          <p:spPr>
            <a:xfrm>
              <a:off x="7302935" y="3517637"/>
              <a:ext cx="1755447" cy="2864985"/>
            </a:xfrm>
            <a:prstGeom prst="roundRect">
              <a:avLst>
                <a:gd name="adj" fmla="val 2897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614F8EFF-B2BE-9842-8FCC-4579908FB40E}"/>
                </a:ext>
              </a:extLst>
            </p:cNvPr>
            <p:cNvGrpSpPr/>
            <p:nvPr/>
          </p:nvGrpSpPr>
          <p:grpSpPr>
            <a:xfrm>
              <a:off x="7774137" y="5868556"/>
              <a:ext cx="813043" cy="634090"/>
              <a:chOff x="7774137" y="5868556"/>
              <a:chExt cx="813043" cy="634090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4E0FF1A-1510-0F43-B8C8-B17406F6585F}"/>
                  </a:ext>
                </a:extLst>
              </p:cNvPr>
              <p:cNvSpPr txBox="1"/>
              <p:nvPr/>
            </p:nvSpPr>
            <p:spPr>
              <a:xfrm>
                <a:off x="7774137" y="5868556"/>
                <a:ext cx="81304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Party</a:t>
                </a: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B69F044-A2F0-4E40-A709-E726D007E5DE}"/>
                  </a:ext>
                </a:extLst>
              </p:cNvPr>
              <p:cNvSpPr/>
              <p:nvPr/>
            </p:nvSpPr>
            <p:spPr>
              <a:xfrm>
                <a:off x="8043498" y="6228326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C8364F7-044E-0447-A5D2-8C0E2D511B11}"/>
              </a:ext>
            </a:extLst>
          </p:cNvPr>
          <p:cNvGrpSpPr/>
          <p:nvPr/>
        </p:nvGrpSpPr>
        <p:grpSpPr>
          <a:xfrm>
            <a:off x="4084438" y="2364181"/>
            <a:ext cx="1787669" cy="2985008"/>
            <a:chOff x="2560438" y="2527957"/>
            <a:chExt cx="1787669" cy="2985008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044CCDE7-7FED-0F4E-B4FE-F899B85D0D61}"/>
                </a:ext>
              </a:extLst>
            </p:cNvPr>
            <p:cNvSpPr/>
            <p:nvPr/>
          </p:nvSpPr>
          <p:spPr>
            <a:xfrm>
              <a:off x="2753300" y="2527957"/>
              <a:ext cx="1401945" cy="2860450"/>
            </a:xfrm>
            <a:prstGeom prst="roundRect">
              <a:avLst>
                <a:gd name="adj" fmla="val 2897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0AB9835-1E36-8641-BDAA-E769E8D20ADC}"/>
                </a:ext>
              </a:extLst>
            </p:cNvPr>
            <p:cNvGrpSpPr/>
            <p:nvPr/>
          </p:nvGrpSpPr>
          <p:grpSpPr>
            <a:xfrm>
              <a:off x="2560438" y="4888718"/>
              <a:ext cx="1787669" cy="624247"/>
              <a:chOff x="-148253" y="5939272"/>
              <a:chExt cx="1787669" cy="624247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E9DB187-FF5F-3D42-9F48-07BBDD4304A5}"/>
                  </a:ext>
                </a:extLst>
              </p:cNvPr>
              <p:cNvSpPr txBox="1"/>
              <p:nvPr/>
            </p:nvSpPr>
            <p:spPr>
              <a:xfrm>
                <a:off x="-148253" y="5939272"/>
                <a:ext cx="178766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Entered Office</a:t>
                </a: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1EDE667-73DE-B04D-B130-7E0BA47C9D00}"/>
                  </a:ext>
                </a:extLst>
              </p:cNvPr>
              <p:cNvSpPr/>
              <p:nvPr/>
            </p:nvSpPr>
            <p:spPr>
              <a:xfrm>
                <a:off x="608418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D865379-A4C7-9748-9404-CE3CCB6D8FE1}"/>
              </a:ext>
            </a:extLst>
          </p:cNvPr>
          <p:cNvGrpSpPr/>
          <p:nvPr/>
        </p:nvGrpSpPr>
        <p:grpSpPr>
          <a:xfrm>
            <a:off x="6681296" y="2364181"/>
            <a:ext cx="1401945" cy="2985008"/>
            <a:chOff x="2753300" y="2527957"/>
            <a:chExt cx="1401945" cy="2985008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6A3943CA-E684-7C42-BFA0-482A498CD6BB}"/>
                </a:ext>
              </a:extLst>
            </p:cNvPr>
            <p:cNvSpPr/>
            <p:nvPr/>
          </p:nvSpPr>
          <p:spPr>
            <a:xfrm>
              <a:off x="2753300" y="2527957"/>
              <a:ext cx="1401945" cy="2860450"/>
            </a:xfrm>
            <a:prstGeom prst="roundRect">
              <a:avLst>
                <a:gd name="adj" fmla="val 2897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1718203-0985-E54F-9FB8-1A99536E8FB9}"/>
                </a:ext>
              </a:extLst>
            </p:cNvPr>
            <p:cNvGrpSpPr/>
            <p:nvPr/>
          </p:nvGrpSpPr>
          <p:grpSpPr>
            <a:xfrm>
              <a:off x="2788064" y="4888718"/>
              <a:ext cx="1332416" cy="624247"/>
              <a:chOff x="79373" y="5939272"/>
              <a:chExt cx="1332416" cy="62424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57EDF3C-1173-9B45-931E-3754206F6B70}"/>
                  </a:ext>
                </a:extLst>
              </p:cNvPr>
              <p:cNvSpPr txBox="1"/>
              <p:nvPr/>
            </p:nvSpPr>
            <p:spPr>
              <a:xfrm>
                <a:off x="79373" y="5939272"/>
                <a:ext cx="133241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Left Office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4DF57A4-B918-B641-ACB8-D3ADD7EBAE2E}"/>
                  </a:ext>
                </a:extLst>
              </p:cNvPr>
              <p:cNvSpPr/>
              <p:nvPr/>
            </p:nvSpPr>
            <p:spPr>
              <a:xfrm>
                <a:off x="608418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D72390B4-4ABC-7349-A60A-20D68C251EE0}"/>
              </a:ext>
            </a:extLst>
          </p:cNvPr>
          <p:cNvSpPr txBox="1"/>
          <p:nvPr/>
        </p:nvSpPr>
        <p:spPr>
          <a:xfrm>
            <a:off x="3823487" y="637874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7F1D23-5296-D249-8346-87BFA060B461}"/>
              </a:ext>
            </a:extLst>
          </p:cNvPr>
          <p:cNvSpPr txBox="1"/>
          <p:nvPr/>
        </p:nvSpPr>
        <p:spPr>
          <a:xfrm>
            <a:off x="9745275" y="5751108"/>
            <a:ext cx="24352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 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position held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start time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end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FFF13F-2456-A547-A780-F4C052F56D59}"/>
              </a:ext>
            </a:extLst>
          </p:cNvPr>
          <p:cNvGrpSpPr/>
          <p:nvPr/>
        </p:nvGrpSpPr>
        <p:grpSpPr>
          <a:xfrm>
            <a:off x="3511214" y="5349190"/>
            <a:ext cx="3871050" cy="771250"/>
            <a:chOff x="3511214" y="5349190"/>
            <a:chExt cx="3871050" cy="7712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F92C1F-19F5-8347-87B7-1DF8BCF08AD3}"/>
                </a:ext>
              </a:extLst>
            </p:cNvPr>
            <p:cNvGrpSpPr/>
            <p:nvPr/>
          </p:nvGrpSpPr>
          <p:grpSpPr>
            <a:xfrm>
              <a:off x="3516436" y="5349190"/>
              <a:ext cx="3865828" cy="730455"/>
              <a:chOff x="3516436" y="5349190"/>
              <a:chExt cx="3865828" cy="730455"/>
            </a:xfrm>
          </p:grpSpPr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2996F047-7A54-2E42-9C99-0C515CD63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6437" y="5349190"/>
                <a:ext cx="1461833" cy="730455"/>
              </a:xfrm>
              <a:prstGeom prst="curvedConnector2">
                <a:avLst/>
              </a:prstGeom>
              <a:ln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Curved Connector 70">
                <a:extLst>
                  <a:ext uri="{FF2B5EF4-FFF2-40B4-BE49-F238E27FC236}">
                    <a16:creationId xmlns:a16="http://schemas.microsoft.com/office/drawing/2014/main" id="{91CA20AD-86AE-0743-9DED-8AB239263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6436" y="5349190"/>
                <a:ext cx="3865828" cy="730455"/>
              </a:xfrm>
              <a:prstGeom prst="curvedConnector2">
                <a:avLst/>
              </a:prstGeom>
              <a:ln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DB16150-C6BD-1B4F-BE7F-0A4312110225}"/>
                </a:ext>
              </a:extLst>
            </p:cNvPr>
            <p:cNvSpPr txBox="1"/>
            <p:nvPr/>
          </p:nvSpPr>
          <p:spPr>
            <a:xfrm>
              <a:off x="3511214" y="5733972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CC1011E-DD90-4B40-8C14-AABC94BC2899}"/>
                </a:ext>
              </a:extLst>
            </p:cNvPr>
            <p:cNvSpPr txBox="1"/>
            <p:nvPr/>
          </p:nvSpPr>
          <p:spPr>
            <a:xfrm>
              <a:off x="6535343" y="5751108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356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2A56DCDF-0B18-134B-85C9-BB1789BE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4980115"/>
          </a:xfrm>
        </p:spPr>
        <p:txBody>
          <a:bodyPr/>
          <a:lstStyle/>
          <a:p>
            <a:pPr marL="285750" indent="-28575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Final candidate graph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08C55A3-360A-FD40-98BD-31D40B47EDC0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Construct Candidate Graph: Summarization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AD1FE3-2787-6E46-A5E8-C4C6C79D1BA6}"/>
              </a:ext>
            </a:extLst>
          </p:cNvPr>
          <p:cNvSpPr/>
          <p:nvPr/>
        </p:nvSpPr>
        <p:spPr>
          <a:xfrm>
            <a:off x="4816628" y="6141462"/>
            <a:ext cx="201168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President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316585-073F-F142-956B-5D39600A9BF1}"/>
              </a:ext>
            </a:extLst>
          </p:cNvPr>
          <p:cNvSpPr txBox="1"/>
          <p:nvPr/>
        </p:nvSpPr>
        <p:spPr>
          <a:xfrm>
            <a:off x="2103323" y="572412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E34932-D439-A247-9B04-C70C4858DB1B}"/>
              </a:ext>
            </a:extLst>
          </p:cNvPr>
          <p:cNvSpPr/>
          <p:nvPr/>
        </p:nvSpPr>
        <p:spPr>
          <a:xfrm>
            <a:off x="3242116" y="5942484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BEE34E6A-0CA1-1545-B5A5-A89AB773BA58}"/>
              </a:ext>
            </a:extLst>
          </p:cNvPr>
          <p:cNvCxnSpPr>
            <a:cxnSpLocks/>
            <a:stCxn id="128" idx="4"/>
            <a:endCxn id="68" idx="2"/>
          </p:cNvCxnSpPr>
          <p:nvPr/>
        </p:nvCxnSpPr>
        <p:spPr>
          <a:xfrm rot="16200000" flipH="1">
            <a:off x="2480110" y="5317639"/>
            <a:ext cx="740298" cy="78371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0E1B768E-F41C-7047-A2A4-EFB7B4924B4A}"/>
              </a:ext>
            </a:extLst>
          </p:cNvPr>
          <p:cNvCxnSpPr>
            <a:cxnSpLocks/>
            <a:stCxn id="68" idx="3"/>
            <a:endCxn id="56" idx="2"/>
          </p:cNvCxnSpPr>
          <p:nvPr/>
        </p:nvCxnSpPr>
        <p:spPr>
          <a:xfrm rot="16200000" flipH="1">
            <a:off x="3952744" y="5506177"/>
            <a:ext cx="193431" cy="153433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246AE6ED-7051-2042-9F30-FA6A9799490D}"/>
              </a:ext>
            </a:extLst>
          </p:cNvPr>
          <p:cNvCxnSpPr>
            <a:cxnSpLocks/>
            <a:stCxn id="128" idx="4"/>
            <a:endCxn id="133" idx="4"/>
          </p:cNvCxnSpPr>
          <p:nvPr/>
        </p:nvCxnSpPr>
        <p:spPr>
          <a:xfrm rot="16200000" flipH="1">
            <a:off x="6087145" y="1710606"/>
            <a:ext cx="9843" cy="7267324"/>
          </a:xfrm>
          <a:prstGeom prst="curvedConnector3">
            <a:avLst>
              <a:gd name="adj1" fmla="val 242246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0412468-CEBD-8443-97A7-5456F1AB5442}"/>
              </a:ext>
            </a:extLst>
          </p:cNvPr>
          <p:cNvSpPr txBox="1"/>
          <p:nvPr/>
        </p:nvSpPr>
        <p:spPr>
          <a:xfrm>
            <a:off x="5822469" y="524899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P102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C8D5BBF-A58E-B948-BEE2-A87AA74643CD}"/>
              </a:ext>
            </a:extLst>
          </p:cNvPr>
          <p:cNvGrpSpPr/>
          <p:nvPr/>
        </p:nvGrpSpPr>
        <p:grpSpPr>
          <a:xfrm>
            <a:off x="2032647" y="4715100"/>
            <a:ext cx="851515" cy="624247"/>
            <a:chOff x="319821" y="5939272"/>
            <a:chExt cx="851515" cy="624247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5285E40-29F8-5940-80FD-1EA5C4FE8C22}"/>
                </a:ext>
              </a:extLst>
            </p:cNvPr>
            <p:cNvSpPr txBox="1"/>
            <p:nvPr/>
          </p:nvSpPr>
          <p:spPr>
            <a:xfrm>
              <a:off x="319821" y="5939272"/>
              <a:ext cx="8515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Name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1CB6233-156D-034D-9AAB-7D86C40E17E6}"/>
                </a:ext>
              </a:extLst>
            </p:cNvPr>
            <p:cNvSpPr/>
            <p:nvPr/>
          </p:nvSpPr>
          <p:spPr>
            <a:xfrm>
              <a:off x="608418" y="6289199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14F8EFF-B2BE-9842-8FCC-4579908FB40E}"/>
              </a:ext>
            </a:extLst>
          </p:cNvPr>
          <p:cNvGrpSpPr/>
          <p:nvPr/>
        </p:nvGrpSpPr>
        <p:grpSpPr>
          <a:xfrm>
            <a:off x="9319207" y="4715100"/>
            <a:ext cx="813043" cy="634090"/>
            <a:chOff x="7774137" y="5868556"/>
            <a:chExt cx="813043" cy="63409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4E0FF1A-1510-0F43-B8C8-B17406F6585F}"/>
                </a:ext>
              </a:extLst>
            </p:cNvPr>
            <p:cNvSpPr txBox="1"/>
            <p:nvPr/>
          </p:nvSpPr>
          <p:spPr>
            <a:xfrm>
              <a:off x="7774137" y="5868556"/>
              <a:ext cx="81304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Party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B69F044-A2F0-4E40-A709-E726D007E5DE}"/>
                </a:ext>
              </a:extLst>
            </p:cNvPr>
            <p:cNvSpPr/>
            <p:nvPr/>
          </p:nvSpPr>
          <p:spPr>
            <a:xfrm>
              <a:off x="8043498" y="6228326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0AB9835-1E36-8641-BDAA-E769E8D20ADC}"/>
              </a:ext>
            </a:extLst>
          </p:cNvPr>
          <p:cNvGrpSpPr/>
          <p:nvPr/>
        </p:nvGrpSpPr>
        <p:grpSpPr>
          <a:xfrm>
            <a:off x="4084438" y="4724942"/>
            <a:ext cx="1787669" cy="624247"/>
            <a:chOff x="-148253" y="5939272"/>
            <a:chExt cx="1787669" cy="62424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E9DB187-FF5F-3D42-9F48-07BBDD4304A5}"/>
                </a:ext>
              </a:extLst>
            </p:cNvPr>
            <p:cNvSpPr txBox="1"/>
            <p:nvPr/>
          </p:nvSpPr>
          <p:spPr>
            <a:xfrm>
              <a:off x="-148253" y="5939272"/>
              <a:ext cx="178766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Entered Office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1EDE667-73DE-B04D-B130-7E0BA47C9D00}"/>
                </a:ext>
              </a:extLst>
            </p:cNvPr>
            <p:cNvSpPr/>
            <p:nvPr/>
          </p:nvSpPr>
          <p:spPr>
            <a:xfrm>
              <a:off x="608418" y="6289199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1718203-0985-E54F-9FB8-1A99536E8FB9}"/>
              </a:ext>
            </a:extLst>
          </p:cNvPr>
          <p:cNvGrpSpPr/>
          <p:nvPr/>
        </p:nvGrpSpPr>
        <p:grpSpPr>
          <a:xfrm>
            <a:off x="6716060" y="4724942"/>
            <a:ext cx="1332416" cy="624247"/>
            <a:chOff x="79373" y="5939272"/>
            <a:chExt cx="1332416" cy="624247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57EDF3C-1173-9B45-931E-3754206F6B70}"/>
                </a:ext>
              </a:extLst>
            </p:cNvPr>
            <p:cNvSpPr txBox="1"/>
            <p:nvPr/>
          </p:nvSpPr>
          <p:spPr>
            <a:xfrm>
              <a:off x="79373" y="5939272"/>
              <a:ext cx="133241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Left Office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4DF57A4-B918-B641-ACB8-D3ADD7EBAE2E}"/>
                </a:ext>
              </a:extLst>
            </p:cNvPr>
            <p:cNvSpPr/>
            <p:nvPr/>
          </p:nvSpPr>
          <p:spPr>
            <a:xfrm>
              <a:off x="608418" y="6289199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D72390B4-4ABC-7349-A60A-20D68C251EE0}"/>
              </a:ext>
            </a:extLst>
          </p:cNvPr>
          <p:cNvSpPr txBox="1"/>
          <p:nvPr/>
        </p:nvSpPr>
        <p:spPr>
          <a:xfrm>
            <a:off x="3823487" y="637874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7F1D23-5296-D249-8346-87BFA060B461}"/>
              </a:ext>
            </a:extLst>
          </p:cNvPr>
          <p:cNvSpPr txBox="1"/>
          <p:nvPr/>
        </p:nvSpPr>
        <p:spPr>
          <a:xfrm>
            <a:off x="9745275" y="5751108"/>
            <a:ext cx="24352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 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position held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start time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end time</a:t>
            </a: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2996F047-7A54-2E42-9C99-0C515CD63BF6}"/>
              </a:ext>
            </a:extLst>
          </p:cNvPr>
          <p:cNvCxnSpPr>
            <a:cxnSpLocks/>
          </p:cNvCxnSpPr>
          <p:nvPr/>
        </p:nvCxnSpPr>
        <p:spPr>
          <a:xfrm flipV="1">
            <a:off x="3516437" y="5349190"/>
            <a:ext cx="1461833" cy="73045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91CA20AD-86AE-0743-9DED-8AB2392632AA}"/>
              </a:ext>
            </a:extLst>
          </p:cNvPr>
          <p:cNvCxnSpPr>
            <a:cxnSpLocks/>
          </p:cNvCxnSpPr>
          <p:nvPr/>
        </p:nvCxnSpPr>
        <p:spPr>
          <a:xfrm flipV="1">
            <a:off x="3516436" y="5349190"/>
            <a:ext cx="3865828" cy="73045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DB16150-C6BD-1B4F-BE7F-0A4312110225}"/>
              </a:ext>
            </a:extLst>
          </p:cNvPr>
          <p:cNvSpPr txBox="1"/>
          <p:nvPr/>
        </p:nvSpPr>
        <p:spPr>
          <a:xfrm>
            <a:off x="3511214" y="573397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CC1011E-DD90-4B40-8C14-AABC94BC2899}"/>
              </a:ext>
            </a:extLst>
          </p:cNvPr>
          <p:cNvSpPr txBox="1"/>
          <p:nvPr/>
        </p:nvSpPr>
        <p:spPr>
          <a:xfrm>
            <a:off x="6535343" y="5751108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0360C57-A81C-D645-B4F2-5C57DE955719}"/>
              </a:ext>
            </a:extLst>
          </p:cNvPr>
          <p:cNvGrpSpPr/>
          <p:nvPr/>
        </p:nvGrpSpPr>
        <p:grpSpPr>
          <a:xfrm>
            <a:off x="2458405" y="3491049"/>
            <a:ext cx="5053697" cy="1583820"/>
            <a:chOff x="2458405" y="3643446"/>
            <a:chExt cx="5053697" cy="158382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43C073A-8D96-4648-910D-52469FC481F6}"/>
                </a:ext>
              </a:extLst>
            </p:cNvPr>
            <p:cNvSpPr/>
            <p:nvPr/>
          </p:nvSpPr>
          <p:spPr>
            <a:xfrm>
              <a:off x="5500422" y="3741641"/>
              <a:ext cx="2011680" cy="4572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Second President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8147CF4-E1E4-324B-84DB-354E29D1EF86}"/>
                </a:ext>
              </a:extLst>
            </p:cNvPr>
            <p:cNvSpPr/>
            <p:nvPr/>
          </p:nvSpPr>
          <p:spPr>
            <a:xfrm>
              <a:off x="3688226" y="4218011"/>
              <a:ext cx="274320" cy="27432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86" name="Curved Connector 85">
              <a:extLst>
                <a:ext uri="{FF2B5EF4-FFF2-40B4-BE49-F238E27FC236}">
                  <a16:creationId xmlns:a16="http://schemas.microsoft.com/office/drawing/2014/main" id="{A3B3C304-9584-594B-9A06-4FE9EF314CA4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2642189" y="4171387"/>
              <a:ext cx="862253" cy="1229822"/>
            </a:xfrm>
            <a:prstGeom prst="curvedConnector2">
              <a:avLst/>
            </a:prstGeom>
            <a:ln>
              <a:tailEnd type="triangle"/>
            </a:ln>
            <a:effectLst>
              <a:glow>
                <a:srgbClr val="FFFF00"/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B34A14E-5D40-A840-B642-4F26730E22FA}"/>
                </a:ext>
              </a:extLst>
            </p:cNvPr>
            <p:cNvSpPr txBox="1"/>
            <p:nvPr/>
          </p:nvSpPr>
          <p:spPr>
            <a:xfrm>
              <a:off x="2706382" y="412163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1E98C9D0-9146-CD4A-BFFD-4B82CA0D608F}"/>
                </a:ext>
              </a:extLst>
            </p:cNvPr>
            <p:cNvCxnSpPr>
              <a:cxnSpLocks/>
              <a:stCxn id="85" idx="0"/>
              <a:endCxn id="84" idx="2"/>
            </p:cNvCxnSpPr>
            <p:nvPr/>
          </p:nvCxnSpPr>
          <p:spPr>
            <a:xfrm rot="5400000" flipH="1" flipV="1">
              <a:off x="4539019" y="3256608"/>
              <a:ext cx="247770" cy="1675036"/>
            </a:xfrm>
            <a:prstGeom prst="curvedConnector2">
              <a:avLst/>
            </a:prstGeom>
            <a:ln>
              <a:tailEnd type="triangle"/>
            </a:ln>
            <a:effectLst>
              <a:glow>
                <a:srgbClr val="FFFF00"/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7DB6D57-6F77-BD49-BF1F-9FEBF08A27FB}"/>
                </a:ext>
              </a:extLst>
            </p:cNvPr>
            <p:cNvSpPr txBox="1"/>
            <p:nvPr/>
          </p:nvSpPr>
          <p:spPr>
            <a:xfrm>
              <a:off x="4587381" y="364344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96AD41DB-0DAF-034A-9222-49F52D8D1D9D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3962546" y="4355171"/>
              <a:ext cx="1015723" cy="872095"/>
            </a:xfrm>
            <a:prstGeom prst="curvedConnector2">
              <a:avLst/>
            </a:prstGeom>
            <a:ln>
              <a:tailEnd type="triangle"/>
            </a:ln>
            <a:effectLst>
              <a:glow>
                <a:srgbClr val="FFFF00"/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BA8F36D-5251-D54B-A558-C1E39344411A}"/>
                </a:ext>
              </a:extLst>
            </p:cNvPr>
            <p:cNvSpPr txBox="1"/>
            <p:nvPr/>
          </p:nvSpPr>
          <p:spPr>
            <a:xfrm>
              <a:off x="4603901" y="4270980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891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After Building Candidate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F37C1-E974-9943-92A3-CD6FC81D4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Candidate (n-</a:t>
                </a:r>
                <a:r>
                  <a:rPr lang="en-US" dirty="0" err="1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ary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) relationships </a:t>
                </a:r>
                <a:r>
                  <a:rPr lang="en-US" i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from the candidate graph</a:t>
                </a:r>
              </a:p>
              <a:p>
                <a:pPr marL="285750" indent="-285750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Candidate columns’ types </a:t>
                </a:r>
                <a:r>
                  <a:rPr lang="en-US" i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from entities in table columns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 Medium" panose="02000603000000000000" pitchFamily="2" charset="0"/>
                      </a:rPr>
                      <m:t>⟹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 Need to select the most appropriate relationships and types.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F37C1-E974-9943-92A3-CD6FC81D4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0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CF61294C-0FE6-A749-8E7B-DCCF0FE34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02"/>
          <a:stretch/>
        </p:blipFill>
        <p:spPr>
          <a:xfrm>
            <a:off x="6917489" y="3331799"/>
            <a:ext cx="5194452" cy="24453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60D8D01-4DE6-FA4F-95DA-13EEA17AD981}"/>
              </a:ext>
            </a:extLst>
          </p:cNvPr>
          <p:cNvGrpSpPr/>
          <p:nvPr/>
        </p:nvGrpSpPr>
        <p:grpSpPr>
          <a:xfrm>
            <a:off x="28837" y="3035536"/>
            <a:ext cx="5713650" cy="3037886"/>
            <a:chOff x="28837" y="3035536"/>
            <a:chExt cx="5713650" cy="303788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0D3E5B7-8764-F248-9E4D-CC94FDCA40AA}"/>
                </a:ext>
              </a:extLst>
            </p:cNvPr>
            <p:cNvSpPr/>
            <p:nvPr/>
          </p:nvSpPr>
          <p:spPr>
            <a:xfrm>
              <a:off x="28837" y="5106880"/>
              <a:ext cx="1566934" cy="4905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Third President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214F48-1196-DB45-8CA7-69AF1A437809}"/>
                </a:ext>
              </a:extLst>
            </p:cNvPr>
            <p:cNvSpPr txBox="1"/>
            <p:nvPr/>
          </p:nvSpPr>
          <p:spPr>
            <a:xfrm>
              <a:off x="1063920" y="4032792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ECD2CD3-ABAB-1548-948B-31CB13D41D48}"/>
                </a:ext>
              </a:extLst>
            </p:cNvPr>
            <p:cNvSpPr/>
            <p:nvPr/>
          </p:nvSpPr>
          <p:spPr>
            <a:xfrm>
              <a:off x="1459718" y="4408005"/>
              <a:ext cx="274320" cy="27432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097CEBF1-18D5-C44A-A7A6-E73B2ECBD0D5}"/>
                </a:ext>
              </a:extLst>
            </p:cNvPr>
            <p:cNvCxnSpPr>
              <a:cxnSpLocks/>
              <a:stCxn id="125" idx="4"/>
              <a:endCxn id="52" idx="0"/>
            </p:cNvCxnSpPr>
            <p:nvPr/>
          </p:nvCxnSpPr>
          <p:spPr>
            <a:xfrm rot="16200000" flipH="1">
              <a:off x="1421821" y="4232947"/>
              <a:ext cx="349007" cy="110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E7D69411-D282-264D-8E82-D0663363F5CB}"/>
                </a:ext>
              </a:extLst>
            </p:cNvPr>
            <p:cNvCxnSpPr>
              <a:cxnSpLocks/>
              <a:stCxn id="52" idx="2"/>
              <a:endCxn id="50" idx="0"/>
            </p:cNvCxnSpPr>
            <p:nvPr/>
          </p:nvCxnSpPr>
          <p:spPr>
            <a:xfrm rot="10800000" flipV="1">
              <a:off x="812304" y="4545164"/>
              <a:ext cx="647414" cy="561715"/>
            </a:xfrm>
            <a:prstGeom prst="curvedConnector2">
              <a:avLst/>
            </a:prstGeom>
            <a:ln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A864F168-83E6-0E48-A281-936D7A19E819}"/>
                </a:ext>
              </a:extLst>
            </p:cNvPr>
            <p:cNvCxnSpPr>
              <a:cxnSpLocks/>
              <a:stCxn id="125" idx="6"/>
              <a:endCxn id="123" idx="0"/>
            </p:cNvCxnSpPr>
            <p:nvPr/>
          </p:nvCxnSpPr>
          <p:spPr>
            <a:xfrm>
              <a:off x="1732931" y="3921838"/>
              <a:ext cx="2140254" cy="1292670"/>
            </a:xfrm>
            <a:prstGeom prst="curvedConnector2">
              <a:avLst/>
            </a:prstGeom>
            <a:ln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556A17-0DDD-744D-A271-AADB17B229BC}"/>
                </a:ext>
              </a:extLst>
            </p:cNvPr>
            <p:cNvSpPr txBox="1"/>
            <p:nvPr/>
          </p:nvSpPr>
          <p:spPr>
            <a:xfrm>
              <a:off x="3104221" y="4214007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P102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41C997A-4A53-9F41-AD8D-5E3F6C1CDBEB}"/>
                </a:ext>
              </a:extLst>
            </p:cNvPr>
            <p:cNvSpPr/>
            <p:nvPr/>
          </p:nvSpPr>
          <p:spPr>
            <a:xfrm>
              <a:off x="3426882" y="3148596"/>
              <a:ext cx="1892561" cy="457200"/>
            </a:xfrm>
            <a:prstGeom prst="ellipse">
              <a:avLst/>
            </a:prstGeom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Second President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2D534A3-95EF-E244-A26A-E82AB54614E1}"/>
                </a:ext>
              </a:extLst>
            </p:cNvPr>
            <p:cNvSpPr/>
            <p:nvPr/>
          </p:nvSpPr>
          <p:spPr>
            <a:xfrm>
              <a:off x="2399559" y="3243312"/>
              <a:ext cx="274320" cy="27432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4089F271-24A0-7D4A-9EA2-50AB0B5CE8AD}"/>
                </a:ext>
              </a:extLst>
            </p:cNvPr>
            <p:cNvCxnSpPr>
              <a:cxnSpLocks/>
              <a:stCxn id="125" idx="0"/>
              <a:endCxn id="58" idx="2"/>
            </p:cNvCxnSpPr>
            <p:nvPr/>
          </p:nvCxnSpPr>
          <p:spPr>
            <a:xfrm rot="5400000" flipH="1" flipV="1">
              <a:off x="1795562" y="3180681"/>
              <a:ext cx="404206" cy="803788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02AF3F-1E53-C743-B8C3-6401063027B1}"/>
                </a:ext>
              </a:extLst>
            </p:cNvPr>
            <p:cNvSpPr txBox="1"/>
            <p:nvPr/>
          </p:nvSpPr>
          <p:spPr>
            <a:xfrm>
              <a:off x="1680430" y="3260545"/>
              <a:ext cx="5052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cxnSp>
          <p:nvCxnSpPr>
            <p:cNvPr id="61" name="Curved Connector 60">
              <a:extLst>
                <a:ext uri="{FF2B5EF4-FFF2-40B4-BE49-F238E27FC236}">
                  <a16:creationId xmlns:a16="http://schemas.microsoft.com/office/drawing/2014/main" id="{9E90E6F6-C047-DA4E-A0C0-0770FE95AD13}"/>
                </a:ext>
              </a:extLst>
            </p:cNvPr>
            <p:cNvCxnSpPr>
              <a:cxnSpLocks/>
              <a:stCxn id="58" idx="6"/>
              <a:endCxn id="57" idx="2"/>
            </p:cNvCxnSpPr>
            <p:nvPr/>
          </p:nvCxnSpPr>
          <p:spPr>
            <a:xfrm flipV="1">
              <a:off x="2673879" y="3377196"/>
              <a:ext cx="753003" cy="327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C63AE12-AC4C-0F4A-869B-7C05A6158936}"/>
                </a:ext>
              </a:extLst>
            </p:cNvPr>
            <p:cNvSpPr txBox="1"/>
            <p:nvPr/>
          </p:nvSpPr>
          <p:spPr>
            <a:xfrm>
              <a:off x="2737375" y="3071688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cxnSp>
          <p:nvCxnSpPr>
            <p:cNvPr id="63" name="Curved Connector 62">
              <a:extLst>
                <a:ext uri="{FF2B5EF4-FFF2-40B4-BE49-F238E27FC236}">
                  <a16:creationId xmlns:a16="http://schemas.microsoft.com/office/drawing/2014/main" id="{490E5B17-7121-4A4A-86A0-1BB20D0C595D}"/>
                </a:ext>
              </a:extLst>
            </p:cNvPr>
            <p:cNvCxnSpPr>
              <a:cxnSpLocks/>
              <a:stCxn id="58" idx="4"/>
              <a:endCxn id="121" idx="6"/>
            </p:cNvCxnSpPr>
            <p:nvPr/>
          </p:nvCxnSpPr>
          <p:spPr>
            <a:xfrm rot="5400000">
              <a:off x="1474578" y="4284537"/>
              <a:ext cx="1829046" cy="295237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155486-A0B2-7F4C-A97C-2183E5E951D1}"/>
                </a:ext>
              </a:extLst>
            </p:cNvPr>
            <p:cNvSpPr txBox="1"/>
            <p:nvPr/>
          </p:nvSpPr>
          <p:spPr>
            <a:xfrm>
              <a:off x="2236806" y="3556326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P582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26959D6-AF40-3445-BD1E-138FF1BF7141}"/>
                </a:ext>
              </a:extLst>
            </p:cNvPr>
            <p:cNvGrpSpPr/>
            <p:nvPr/>
          </p:nvGrpSpPr>
          <p:grpSpPr>
            <a:xfrm>
              <a:off x="720810" y="3714089"/>
              <a:ext cx="1012121" cy="344909"/>
              <a:chOff x="-129383" y="6236714"/>
              <a:chExt cx="1012121" cy="344909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1547CD4-4882-0E42-8B97-5FF2C6DCEB7A}"/>
                  </a:ext>
                </a:extLst>
              </p:cNvPr>
              <p:cNvSpPr txBox="1"/>
              <p:nvPr/>
            </p:nvSpPr>
            <p:spPr>
              <a:xfrm>
                <a:off x="-129383" y="6236714"/>
                <a:ext cx="6928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Name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2D72336-C6E4-B84C-827C-E3E6CC13F89E}"/>
                  </a:ext>
                </a:extLst>
              </p:cNvPr>
              <p:cNvSpPr/>
              <p:nvPr/>
            </p:nvSpPr>
            <p:spPr>
              <a:xfrm>
                <a:off x="608418" y="6307303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09FE152-77E5-3B42-94EE-952CE8002DCC}"/>
                </a:ext>
              </a:extLst>
            </p:cNvPr>
            <p:cNvGrpSpPr/>
            <p:nvPr/>
          </p:nvGrpSpPr>
          <p:grpSpPr>
            <a:xfrm>
              <a:off x="1674558" y="5209518"/>
              <a:ext cx="859531" cy="857148"/>
              <a:chOff x="315814" y="6289199"/>
              <a:chExt cx="859531" cy="857148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862E787-2F92-FE49-AE28-25C9587F935D}"/>
                  </a:ext>
                </a:extLst>
              </p:cNvPr>
              <p:cNvSpPr txBox="1"/>
              <p:nvPr/>
            </p:nvSpPr>
            <p:spPr>
              <a:xfrm>
                <a:off x="315814" y="6561572"/>
                <a:ext cx="8595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Entered</a:t>
                </a:r>
              </a:p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Office</a:t>
                </a: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8D24FD6-6103-CA4E-921D-BF5A10C28E62}"/>
                  </a:ext>
                </a:extLst>
              </p:cNvPr>
              <p:cNvSpPr/>
              <p:nvPr/>
            </p:nvSpPr>
            <p:spPr>
              <a:xfrm>
                <a:off x="608418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1EC03A5-F7DC-B74E-BB58-04CD92215EA2}"/>
                </a:ext>
              </a:extLst>
            </p:cNvPr>
            <p:cNvGrpSpPr/>
            <p:nvPr/>
          </p:nvGrpSpPr>
          <p:grpSpPr>
            <a:xfrm>
              <a:off x="2704285" y="5216274"/>
              <a:ext cx="683199" cy="857148"/>
              <a:chOff x="-78619" y="6289199"/>
              <a:chExt cx="683199" cy="857148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3DC5621-B9F1-1946-B97A-F10BEC3928EA}"/>
                  </a:ext>
                </a:extLst>
              </p:cNvPr>
              <p:cNvSpPr txBox="1"/>
              <p:nvPr/>
            </p:nvSpPr>
            <p:spPr>
              <a:xfrm>
                <a:off x="-78619" y="6561572"/>
                <a:ext cx="683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Left </a:t>
                </a:r>
              </a:p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Office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982F355-5A99-BF49-B357-60151ED88CA0}"/>
                  </a:ext>
                </a:extLst>
              </p:cNvPr>
              <p:cNvSpPr/>
              <p:nvPr/>
            </p:nvSpPr>
            <p:spPr>
              <a:xfrm>
                <a:off x="125818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BC14484-A84B-7141-90A8-14FEFB830663}"/>
                </a:ext>
              </a:extLst>
            </p:cNvPr>
            <p:cNvSpPr txBox="1"/>
            <p:nvPr/>
          </p:nvSpPr>
          <p:spPr>
            <a:xfrm>
              <a:off x="645073" y="4556049"/>
              <a:ext cx="5052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cxnSp>
          <p:nvCxnSpPr>
            <p:cNvPr id="114" name="Curved Connector 113">
              <a:extLst>
                <a:ext uri="{FF2B5EF4-FFF2-40B4-BE49-F238E27FC236}">
                  <a16:creationId xmlns:a16="http://schemas.microsoft.com/office/drawing/2014/main" id="{7BC943A3-548C-C44B-AB6E-4A42CB55CCBE}"/>
                </a:ext>
              </a:extLst>
            </p:cNvPr>
            <p:cNvCxnSpPr>
              <a:cxnSpLocks/>
              <a:stCxn id="52" idx="6"/>
              <a:endCxn id="121" idx="0"/>
            </p:cNvCxnSpPr>
            <p:nvPr/>
          </p:nvCxnSpPr>
          <p:spPr>
            <a:xfrm>
              <a:off x="1734038" y="4545165"/>
              <a:ext cx="370284" cy="664353"/>
            </a:xfrm>
            <a:prstGeom prst="curvedConnector2">
              <a:avLst/>
            </a:prstGeom>
            <a:ln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1D57019-1B36-BA4D-9688-3C85AC9885B9}"/>
                </a:ext>
              </a:extLst>
            </p:cNvPr>
            <p:cNvSpPr txBox="1"/>
            <p:nvPr/>
          </p:nvSpPr>
          <p:spPr>
            <a:xfrm>
              <a:off x="1667143" y="4691566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P580</a:t>
              </a:r>
            </a:p>
          </p:txBody>
        </p:sp>
        <p:cxnSp>
          <p:nvCxnSpPr>
            <p:cNvPr id="116" name="Curved Connector 115">
              <a:extLst>
                <a:ext uri="{FF2B5EF4-FFF2-40B4-BE49-F238E27FC236}">
                  <a16:creationId xmlns:a16="http://schemas.microsoft.com/office/drawing/2014/main" id="{95A06CB2-C388-A14F-A35F-EE457B262267}"/>
                </a:ext>
              </a:extLst>
            </p:cNvPr>
            <p:cNvCxnSpPr>
              <a:cxnSpLocks/>
              <a:stCxn id="52" idx="6"/>
              <a:endCxn id="119" idx="0"/>
            </p:cNvCxnSpPr>
            <p:nvPr/>
          </p:nvCxnSpPr>
          <p:spPr>
            <a:xfrm>
              <a:off x="1734038" y="4545165"/>
              <a:ext cx="1311844" cy="671109"/>
            </a:xfrm>
            <a:prstGeom prst="curvedConnector2">
              <a:avLst/>
            </a:prstGeom>
            <a:ln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39B3FEE-4956-9245-9D04-B2AF595086DC}"/>
                </a:ext>
              </a:extLst>
            </p:cNvPr>
            <p:cNvSpPr txBox="1"/>
            <p:nvPr/>
          </p:nvSpPr>
          <p:spPr>
            <a:xfrm>
              <a:off x="2631786" y="4642319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P582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BC65DB5-FBF1-7C4F-BE99-4B4C874B7E42}"/>
                </a:ext>
              </a:extLst>
            </p:cNvPr>
            <p:cNvSpPr/>
            <p:nvPr/>
          </p:nvSpPr>
          <p:spPr>
            <a:xfrm>
              <a:off x="47169" y="3035536"/>
              <a:ext cx="1336989" cy="39622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Human (Q5)</a:t>
              </a:r>
            </a:p>
          </p:txBody>
        </p:sp>
        <p:cxnSp>
          <p:nvCxnSpPr>
            <p:cNvPr id="71" name="Curved Connector 70">
              <a:extLst>
                <a:ext uri="{FF2B5EF4-FFF2-40B4-BE49-F238E27FC236}">
                  <a16:creationId xmlns:a16="http://schemas.microsoft.com/office/drawing/2014/main" id="{ACC03CC7-2CEA-594F-928D-E6A64321283B}"/>
                </a:ext>
              </a:extLst>
            </p:cNvPr>
            <p:cNvCxnSpPr>
              <a:cxnSpLocks/>
              <a:stCxn id="70" idx="3"/>
              <a:endCxn id="125" idx="0"/>
            </p:cNvCxnSpPr>
            <p:nvPr/>
          </p:nvCxnSpPr>
          <p:spPr>
            <a:xfrm>
              <a:off x="1384158" y="3233647"/>
              <a:ext cx="211613" cy="551031"/>
            </a:xfrm>
            <a:prstGeom prst="curvedConnector2">
              <a:avLst/>
            </a:prstGeom>
            <a:ln>
              <a:prstDash val="sysDash"/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41A3B9D-9E63-C440-B79D-0B6EFA581CC0}"/>
                </a:ext>
              </a:extLst>
            </p:cNvPr>
            <p:cNvGrpSpPr/>
            <p:nvPr/>
          </p:nvGrpSpPr>
          <p:grpSpPr>
            <a:xfrm>
              <a:off x="3539503" y="5214508"/>
              <a:ext cx="663964" cy="729047"/>
              <a:chOff x="6867001" y="6228326"/>
              <a:chExt cx="663964" cy="729047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56AAE83-B5E3-FF41-BFEB-BA8A0183D7A0}"/>
                  </a:ext>
                </a:extLst>
              </p:cNvPr>
              <p:cNvSpPr txBox="1"/>
              <p:nvPr/>
            </p:nvSpPr>
            <p:spPr>
              <a:xfrm>
                <a:off x="6867001" y="6618819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Party</a:t>
                </a: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B4C9791-426B-AF46-976E-D773E36670D0}"/>
                  </a:ext>
                </a:extLst>
              </p:cNvPr>
              <p:cNvSpPr/>
              <p:nvPr/>
            </p:nvSpPr>
            <p:spPr>
              <a:xfrm>
                <a:off x="7063523" y="6228326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BAE2F8B-2D9A-454A-821F-42CA353D4415}"/>
                </a:ext>
              </a:extLst>
            </p:cNvPr>
            <p:cNvSpPr/>
            <p:nvPr/>
          </p:nvSpPr>
          <p:spPr>
            <a:xfrm>
              <a:off x="4212886" y="4497687"/>
              <a:ext cx="1513621" cy="60958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Political Party (Q7278)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D444B87F-4D89-AB4D-851E-6CDB879F8BC9}"/>
                </a:ext>
              </a:extLst>
            </p:cNvPr>
            <p:cNvSpPr/>
            <p:nvPr/>
          </p:nvSpPr>
          <p:spPr>
            <a:xfrm>
              <a:off x="4228867" y="5278234"/>
              <a:ext cx="1513620" cy="56263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Organization (Q43229) </a:t>
              </a:r>
            </a:p>
          </p:txBody>
        </p: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A93D76F7-6A94-874C-B385-84A624F53A83}"/>
                </a:ext>
              </a:extLst>
            </p:cNvPr>
            <p:cNvCxnSpPr>
              <a:cxnSpLocks/>
              <a:stCxn id="17" idx="1"/>
              <a:endCxn id="123" idx="6"/>
            </p:cNvCxnSpPr>
            <p:nvPr/>
          </p:nvCxnSpPr>
          <p:spPr>
            <a:xfrm rot="10800000" flipV="1">
              <a:off x="4010346" y="4802480"/>
              <a:ext cx="202541" cy="549187"/>
            </a:xfrm>
            <a:prstGeom prst="curvedConnector3">
              <a:avLst>
                <a:gd name="adj1" fmla="val 50000"/>
              </a:avLst>
            </a:prstGeom>
            <a:ln>
              <a:prstDash val="sysDash"/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9BFBF51F-7FCE-A642-A3E2-BB7A9815ABB0}"/>
                </a:ext>
              </a:extLst>
            </p:cNvPr>
            <p:cNvCxnSpPr>
              <a:cxnSpLocks/>
              <a:stCxn id="69" idx="1"/>
              <a:endCxn id="123" idx="6"/>
            </p:cNvCxnSpPr>
            <p:nvPr/>
          </p:nvCxnSpPr>
          <p:spPr>
            <a:xfrm rot="10800000">
              <a:off x="4010345" y="5351669"/>
              <a:ext cx="218522" cy="207881"/>
            </a:xfrm>
            <a:prstGeom prst="curvedConnector3">
              <a:avLst>
                <a:gd name="adj1" fmla="val 50000"/>
              </a:avLst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5FFBC11-3DBA-7045-A99D-DCD0C033E458}"/>
              </a:ext>
            </a:extLst>
          </p:cNvPr>
          <p:cNvSpPr/>
          <p:nvPr/>
        </p:nvSpPr>
        <p:spPr>
          <a:xfrm>
            <a:off x="5987053" y="4463650"/>
            <a:ext cx="731520" cy="1816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3BFAE0-047D-A14C-BEC0-7A7E16826F69}"/>
              </a:ext>
            </a:extLst>
          </p:cNvPr>
          <p:cNvGrpSpPr/>
          <p:nvPr/>
        </p:nvGrpSpPr>
        <p:grpSpPr>
          <a:xfrm>
            <a:off x="34089" y="3073265"/>
            <a:ext cx="5290606" cy="3001734"/>
            <a:chOff x="6917489" y="7378565"/>
            <a:chExt cx="5290606" cy="3001734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30D8F99-1E0F-A64B-ACC3-1174816A3594}"/>
                </a:ext>
              </a:extLst>
            </p:cNvPr>
            <p:cNvSpPr/>
            <p:nvPr/>
          </p:nvSpPr>
          <p:spPr>
            <a:xfrm>
              <a:off x="6917489" y="9413757"/>
              <a:ext cx="1566934" cy="4905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Third President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B14BE4-ED4B-7A45-B356-5077D18EE639}"/>
                </a:ext>
              </a:extLst>
            </p:cNvPr>
            <p:cNvSpPr txBox="1"/>
            <p:nvPr/>
          </p:nvSpPr>
          <p:spPr>
            <a:xfrm>
              <a:off x="7952572" y="8339669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1A1F6A8-9046-FE49-899C-EDCDB4883551}"/>
                </a:ext>
              </a:extLst>
            </p:cNvPr>
            <p:cNvSpPr/>
            <p:nvPr/>
          </p:nvSpPr>
          <p:spPr>
            <a:xfrm>
              <a:off x="8348370" y="8714882"/>
              <a:ext cx="274320" cy="27432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cxnSp>
          <p:nvCxnSpPr>
            <p:cNvPr id="78" name="Curved Connector 77">
              <a:extLst>
                <a:ext uri="{FF2B5EF4-FFF2-40B4-BE49-F238E27FC236}">
                  <a16:creationId xmlns:a16="http://schemas.microsoft.com/office/drawing/2014/main" id="{00D4A372-1662-C841-8D84-E43ED7039727}"/>
                </a:ext>
              </a:extLst>
            </p:cNvPr>
            <p:cNvCxnSpPr>
              <a:cxnSpLocks/>
              <a:stCxn id="112" idx="4"/>
              <a:endCxn id="77" idx="0"/>
            </p:cNvCxnSpPr>
            <p:nvPr/>
          </p:nvCxnSpPr>
          <p:spPr>
            <a:xfrm rot="16200000" flipH="1">
              <a:off x="8310473" y="8539824"/>
              <a:ext cx="349007" cy="110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urved Connector 78">
              <a:extLst>
                <a:ext uri="{FF2B5EF4-FFF2-40B4-BE49-F238E27FC236}">
                  <a16:creationId xmlns:a16="http://schemas.microsoft.com/office/drawing/2014/main" id="{C60FD835-C498-6040-8A74-F7A48983B896}"/>
                </a:ext>
              </a:extLst>
            </p:cNvPr>
            <p:cNvCxnSpPr>
              <a:cxnSpLocks/>
              <a:stCxn id="77" idx="2"/>
              <a:endCxn id="75" idx="0"/>
            </p:cNvCxnSpPr>
            <p:nvPr/>
          </p:nvCxnSpPr>
          <p:spPr>
            <a:xfrm rot="10800000" flipV="1">
              <a:off x="7700956" y="8852041"/>
              <a:ext cx="647414" cy="561715"/>
            </a:xfrm>
            <a:prstGeom prst="curvedConnector2">
              <a:avLst/>
            </a:prstGeom>
            <a:ln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urved Connector 79">
              <a:extLst>
                <a:ext uri="{FF2B5EF4-FFF2-40B4-BE49-F238E27FC236}">
                  <a16:creationId xmlns:a16="http://schemas.microsoft.com/office/drawing/2014/main" id="{4D9AB361-44D3-F145-8784-47034B1DF7E4}"/>
                </a:ext>
              </a:extLst>
            </p:cNvPr>
            <p:cNvCxnSpPr>
              <a:cxnSpLocks/>
              <a:stCxn id="112" idx="6"/>
              <a:endCxn id="106" idx="0"/>
            </p:cNvCxnSpPr>
            <p:nvPr/>
          </p:nvCxnSpPr>
          <p:spPr>
            <a:xfrm>
              <a:off x="8621583" y="8228715"/>
              <a:ext cx="2140254" cy="1292670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C000557-358F-A346-AFF4-4F1024248111}"/>
                </a:ext>
              </a:extLst>
            </p:cNvPr>
            <p:cNvSpPr txBox="1"/>
            <p:nvPr/>
          </p:nvSpPr>
          <p:spPr>
            <a:xfrm>
              <a:off x="9992873" y="8520884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P102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05D6B7D-55E1-D64B-865C-186751F8A198}"/>
                </a:ext>
              </a:extLst>
            </p:cNvPr>
            <p:cNvSpPr/>
            <p:nvPr/>
          </p:nvSpPr>
          <p:spPr>
            <a:xfrm>
              <a:off x="10315534" y="7455473"/>
              <a:ext cx="1892561" cy="457200"/>
            </a:xfrm>
            <a:prstGeom prst="ellipse">
              <a:avLst/>
            </a:prstGeom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Second President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C2F9D2A-30EA-A143-9E53-E13785515D7C}"/>
                </a:ext>
              </a:extLst>
            </p:cNvPr>
            <p:cNvSpPr/>
            <p:nvPr/>
          </p:nvSpPr>
          <p:spPr>
            <a:xfrm>
              <a:off x="9288211" y="7550189"/>
              <a:ext cx="274320" cy="27432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4BDEAA62-B652-BB4C-8A94-5E7E12D5619C}"/>
                </a:ext>
              </a:extLst>
            </p:cNvPr>
            <p:cNvCxnSpPr>
              <a:cxnSpLocks/>
              <a:stCxn id="112" idx="0"/>
              <a:endCxn id="83" idx="2"/>
            </p:cNvCxnSpPr>
            <p:nvPr/>
          </p:nvCxnSpPr>
          <p:spPr>
            <a:xfrm rot="5400000" flipH="1" flipV="1">
              <a:off x="8684214" y="7487558"/>
              <a:ext cx="404206" cy="803788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4164970-E3D4-6844-A112-A63A2DF2E690}"/>
                </a:ext>
              </a:extLst>
            </p:cNvPr>
            <p:cNvSpPr txBox="1"/>
            <p:nvPr/>
          </p:nvSpPr>
          <p:spPr>
            <a:xfrm>
              <a:off x="8569082" y="7567422"/>
              <a:ext cx="5052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cxnSp>
          <p:nvCxnSpPr>
            <p:cNvPr id="86" name="Curved Connector 85">
              <a:extLst>
                <a:ext uri="{FF2B5EF4-FFF2-40B4-BE49-F238E27FC236}">
                  <a16:creationId xmlns:a16="http://schemas.microsoft.com/office/drawing/2014/main" id="{0CCA7766-C8A4-0145-9C7F-F490AA6FF68F}"/>
                </a:ext>
              </a:extLst>
            </p:cNvPr>
            <p:cNvCxnSpPr>
              <a:cxnSpLocks/>
              <a:stCxn id="83" idx="6"/>
              <a:endCxn id="82" idx="2"/>
            </p:cNvCxnSpPr>
            <p:nvPr/>
          </p:nvCxnSpPr>
          <p:spPr>
            <a:xfrm flipV="1">
              <a:off x="9562531" y="7684073"/>
              <a:ext cx="753003" cy="327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530B0B-F86B-0341-B534-D58B5AA5DEA4}"/>
                </a:ext>
              </a:extLst>
            </p:cNvPr>
            <p:cNvSpPr txBox="1"/>
            <p:nvPr/>
          </p:nvSpPr>
          <p:spPr>
            <a:xfrm>
              <a:off x="9626027" y="7378565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A972812A-FA8C-3D47-B955-6498138B6B96}"/>
                </a:ext>
              </a:extLst>
            </p:cNvPr>
            <p:cNvCxnSpPr>
              <a:cxnSpLocks/>
              <a:stCxn id="83" idx="4"/>
              <a:endCxn id="110" idx="6"/>
            </p:cNvCxnSpPr>
            <p:nvPr/>
          </p:nvCxnSpPr>
          <p:spPr>
            <a:xfrm rot="5400000">
              <a:off x="8363230" y="8591414"/>
              <a:ext cx="1829046" cy="295237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BF445-D0A1-6144-ACA2-B972406332C3}"/>
                </a:ext>
              </a:extLst>
            </p:cNvPr>
            <p:cNvSpPr txBox="1"/>
            <p:nvPr/>
          </p:nvSpPr>
          <p:spPr>
            <a:xfrm>
              <a:off x="9125458" y="7863203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P582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44F4762-8B79-1848-846D-E59AD191EE16}"/>
                </a:ext>
              </a:extLst>
            </p:cNvPr>
            <p:cNvGrpSpPr/>
            <p:nvPr/>
          </p:nvGrpSpPr>
          <p:grpSpPr>
            <a:xfrm>
              <a:off x="7609462" y="8020966"/>
              <a:ext cx="1012121" cy="344909"/>
              <a:chOff x="-129383" y="6236714"/>
              <a:chExt cx="1012121" cy="344909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9D61F60-0977-F847-B04D-6C97CD276E89}"/>
                  </a:ext>
                </a:extLst>
              </p:cNvPr>
              <p:cNvSpPr txBox="1"/>
              <p:nvPr/>
            </p:nvSpPr>
            <p:spPr>
              <a:xfrm>
                <a:off x="-129383" y="6236714"/>
                <a:ext cx="6928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Name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F6DEC37-1259-6143-BE7B-6922E0D0AFE4}"/>
                  </a:ext>
                </a:extLst>
              </p:cNvPr>
              <p:cNvSpPr/>
              <p:nvPr/>
            </p:nvSpPr>
            <p:spPr>
              <a:xfrm>
                <a:off x="608418" y="6307303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E3AE9C6-7093-A749-AFB4-05386521A6F1}"/>
                </a:ext>
              </a:extLst>
            </p:cNvPr>
            <p:cNvGrpSpPr/>
            <p:nvPr/>
          </p:nvGrpSpPr>
          <p:grpSpPr>
            <a:xfrm>
              <a:off x="8563210" y="9516395"/>
              <a:ext cx="859531" cy="857148"/>
              <a:chOff x="315814" y="6289199"/>
              <a:chExt cx="859531" cy="857148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20E3769-13FD-1049-8086-89F8C35211AA}"/>
                  </a:ext>
                </a:extLst>
              </p:cNvPr>
              <p:cNvSpPr txBox="1"/>
              <p:nvPr/>
            </p:nvSpPr>
            <p:spPr>
              <a:xfrm>
                <a:off x="315814" y="6561572"/>
                <a:ext cx="8595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Entered</a:t>
                </a:r>
              </a:p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Office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7E14CAF-B55D-B046-96A9-24CD61C5CCD1}"/>
                  </a:ext>
                </a:extLst>
              </p:cNvPr>
              <p:cNvSpPr/>
              <p:nvPr/>
            </p:nvSpPr>
            <p:spPr>
              <a:xfrm>
                <a:off x="608418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D969D03-940F-F84F-9765-68293CE94188}"/>
                </a:ext>
              </a:extLst>
            </p:cNvPr>
            <p:cNvGrpSpPr/>
            <p:nvPr/>
          </p:nvGrpSpPr>
          <p:grpSpPr>
            <a:xfrm>
              <a:off x="9592937" y="9523151"/>
              <a:ext cx="683199" cy="857148"/>
              <a:chOff x="-78619" y="6289199"/>
              <a:chExt cx="683199" cy="857148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7A329C2-7658-4B44-AE53-804D1F338C02}"/>
                  </a:ext>
                </a:extLst>
              </p:cNvPr>
              <p:cNvSpPr txBox="1"/>
              <p:nvPr/>
            </p:nvSpPr>
            <p:spPr>
              <a:xfrm>
                <a:off x="-78619" y="6561572"/>
                <a:ext cx="683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Left </a:t>
                </a:r>
              </a:p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Office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4D9E9D5-A177-3544-94A6-10BC8E9FD09F}"/>
                  </a:ext>
                </a:extLst>
              </p:cNvPr>
              <p:cNvSpPr/>
              <p:nvPr/>
            </p:nvSpPr>
            <p:spPr>
              <a:xfrm>
                <a:off x="125818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75EA97-48CD-7D44-B8E9-D6082E9EBD99}"/>
                </a:ext>
              </a:extLst>
            </p:cNvPr>
            <p:cNvSpPr txBox="1"/>
            <p:nvPr/>
          </p:nvSpPr>
          <p:spPr>
            <a:xfrm>
              <a:off x="7533725" y="8862926"/>
              <a:ext cx="5052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cxnSp>
          <p:nvCxnSpPr>
            <p:cNvPr id="94" name="Curved Connector 93">
              <a:extLst>
                <a:ext uri="{FF2B5EF4-FFF2-40B4-BE49-F238E27FC236}">
                  <a16:creationId xmlns:a16="http://schemas.microsoft.com/office/drawing/2014/main" id="{950B6062-F27A-BC4A-A4D2-CF5CA22C94B4}"/>
                </a:ext>
              </a:extLst>
            </p:cNvPr>
            <p:cNvCxnSpPr>
              <a:cxnSpLocks/>
              <a:stCxn id="77" idx="6"/>
              <a:endCxn id="110" idx="0"/>
            </p:cNvCxnSpPr>
            <p:nvPr/>
          </p:nvCxnSpPr>
          <p:spPr>
            <a:xfrm>
              <a:off x="8622690" y="8852042"/>
              <a:ext cx="370284" cy="664353"/>
            </a:xfrm>
            <a:prstGeom prst="curvedConnector2">
              <a:avLst/>
            </a:prstGeom>
            <a:ln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405A81-C348-8742-9300-BE229BCF717E}"/>
                </a:ext>
              </a:extLst>
            </p:cNvPr>
            <p:cNvSpPr txBox="1"/>
            <p:nvPr/>
          </p:nvSpPr>
          <p:spPr>
            <a:xfrm>
              <a:off x="8555795" y="8998443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P580</a:t>
              </a:r>
            </a:p>
          </p:txBody>
        </p: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B382918B-8044-F14B-B436-5725EBEC58E6}"/>
                </a:ext>
              </a:extLst>
            </p:cNvPr>
            <p:cNvCxnSpPr>
              <a:cxnSpLocks/>
              <a:stCxn id="77" idx="6"/>
              <a:endCxn id="108" idx="0"/>
            </p:cNvCxnSpPr>
            <p:nvPr/>
          </p:nvCxnSpPr>
          <p:spPr>
            <a:xfrm>
              <a:off x="8622690" y="8852042"/>
              <a:ext cx="1311844" cy="671109"/>
            </a:xfrm>
            <a:prstGeom prst="curvedConnector2">
              <a:avLst/>
            </a:prstGeom>
            <a:ln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F5A16DB-6D4B-A241-929D-67781AB64BFB}"/>
                </a:ext>
              </a:extLst>
            </p:cNvPr>
            <p:cNvSpPr txBox="1"/>
            <p:nvPr/>
          </p:nvSpPr>
          <p:spPr>
            <a:xfrm>
              <a:off x="9520438" y="8949196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P582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2BE5E03-0471-EF41-A86B-8C9586E3A4A2}"/>
                </a:ext>
              </a:extLst>
            </p:cNvPr>
            <p:cNvGrpSpPr/>
            <p:nvPr/>
          </p:nvGrpSpPr>
          <p:grpSpPr>
            <a:xfrm>
              <a:off x="10428155" y="9521385"/>
              <a:ext cx="663964" cy="729047"/>
              <a:chOff x="6867001" y="6228326"/>
              <a:chExt cx="663964" cy="729047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AFA48E1-1E9C-5145-94D8-41872795B6FA}"/>
                  </a:ext>
                </a:extLst>
              </p:cNvPr>
              <p:cNvSpPr txBox="1"/>
              <p:nvPr/>
            </p:nvSpPr>
            <p:spPr>
              <a:xfrm>
                <a:off x="6867001" y="6618819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Party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BE57F74-72E3-8D4A-B9E1-6414AB55C4EE}"/>
                  </a:ext>
                </a:extLst>
              </p:cNvPr>
              <p:cNvSpPr/>
              <p:nvPr/>
            </p:nvSpPr>
            <p:spPr>
              <a:xfrm>
                <a:off x="7063523" y="6228326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8552300-0CF6-474E-BFFF-3BC2D4B330C8}"/>
              </a:ext>
            </a:extLst>
          </p:cNvPr>
          <p:cNvGrpSpPr/>
          <p:nvPr/>
        </p:nvGrpSpPr>
        <p:grpSpPr>
          <a:xfrm>
            <a:off x="52421" y="3037113"/>
            <a:ext cx="5695318" cy="2805328"/>
            <a:chOff x="6935821" y="7342413"/>
            <a:chExt cx="5695318" cy="2805328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055F8A81-95FD-BC4B-A332-96CD004D1036}"/>
                </a:ext>
              </a:extLst>
            </p:cNvPr>
            <p:cNvSpPr/>
            <p:nvPr/>
          </p:nvSpPr>
          <p:spPr>
            <a:xfrm>
              <a:off x="6935821" y="7342413"/>
              <a:ext cx="1336989" cy="39622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Human (Q5)</a:t>
              </a:r>
            </a:p>
          </p:txBody>
        </p: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DAF8E24-4E03-704B-A1D5-44992219F7B5}"/>
                </a:ext>
              </a:extLst>
            </p:cNvPr>
            <p:cNvCxnSpPr>
              <a:cxnSpLocks/>
              <a:stCxn id="98" idx="3"/>
              <a:endCxn id="112" idx="0"/>
            </p:cNvCxnSpPr>
            <p:nvPr/>
          </p:nvCxnSpPr>
          <p:spPr>
            <a:xfrm>
              <a:off x="8272810" y="7540524"/>
              <a:ext cx="224313" cy="551031"/>
            </a:xfrm>
            <a:prstGeom prst="curvedConnector2">
              <a:avLst/>
            </a:prstGeom>
            <a:ln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A7D93AD-CF9E-C248-A1FE-12D92DCCA836}"/>
                </a:ext>
              </a:extLst>
            </p:cNvPr>
            <p:cNvSpPr/>
            <p:nvPr/>
          </p:nvSpPr>
          <p:spPr>
            <a:xfrm>
              <a:off x="11101538" y="8804564"/>
              <a:ext cx="1513621" cy="60958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Political Party (Q7278)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AB7AE615-DEBD-0E44-B684-65CED6C13905}"/>
                </a:ext>
              </a:extLst>
            </p:cNvPr>
            <p:cNvSpPr/>
            <p:nvPr/>
          </p:nvSpPr>
          <p:spPr>
            <a:xfrm>
              <a:off x="11117519" y="9585111"/>
              <a:ext cx="1513620" cy="56263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Organization (Q43229) </a:t>
              </a:r>
            </a:p>
          </p:txBody>
        </p:sp>
        <p:cxnSp>
          <p:nvCxnSpPr>
            <p:cNvPr id="103" name="Curved Connector 102">
              <a:extLst>
                <a:ext uri="{FF2B5EF4-FFF2-40B4-BE49-F238E27FC236}">
                  <a16:creationId xmlns:a16="http://schemas.microsoft.com/office/drawing/2014/main" id="{E1AFA635-F35E-1144-AD85-FD85E4EAB28C}"/>
                </a:ext>
              </a:extLst>
            </p:cNvPr>
            <p:cNvCxnSpPr>
              <a:cxnSpLocks/>
              <a:stCxn id="101" idx="1"/>
              <a:endCxn id="106" idx="6"/>
            </p:cNvCxnSpPr>
            <p:nvPr/>
          </p:nvCxnSpPr>
          <p:spPr>
            <a:xfrm rot="10800000" flipV="1">
              <a:off x="10911698" y="9109357"/>
              <a:ext cx="189841" cy="549187"/>
            </a:xfrm>
            <a:prstGeom prst="curvedConnector3">
              <a:avLst>
                <a:gd name="adj1" fmla="val 50000"/>
              </a:avLst>
            </a:prstGeom>
            <a:ln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C82F92FF-D818-8446-9BCC-FC84282ABA8D}"/>
                </a:ext>
              </a:extLst>
            </p:cNvPr>
            <p:cNvCxnSpPr>
              <a:cxnSpLocks/>
              <a:stCxn id="102" idx="1"/>
              <a:endCxn id="106" idx="6"/>
            </p:cNvCxnSpPr>
            <p:nvPr/>
          </p:nvCxnSpPr>
          <p:spPr>
            <a:xfrm rot="10800000">
              <a:off x="10911697" y="9658546"/>
              <a:ext cx="205822" cy="207881"/>
            </a:xfrm>
            <a:prstGeom prst="curvedConnector3">
              <a:avLst>
                <a:gd name="adj1" fmla="val 50000"/>
              </a:avLst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73D72AC8-27E7-5644-A7E8-6E2B96F98B2D}"/>
              </a:ext>
            </a:extLst>
          </p:cNvPr>
          <p:cNvSpPr txBox="1"/>
          <p:nvPr/>
        </p:nvSpPr>
        <p:spPr>
          <a:xfrm>
            <a:off x="1539499" y="6053374"/>
            <a:ext cx="19046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Candidate Graph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CCAB6A5-905B-564C-841B-36F40C0F6F49}"/>
              </a:ext>
            </a:extLst>
          </p:cNvPr>
          <p:cNvSpPr txBox="1"/>
          <p:nvPr/>
        </p:nvSpPr>
        <p:spPr>
          <a:xfrm>
            <a:off x="8331538" y="5840864"/>
            <a:ext cx="23663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Semantic Description</a:t>
            </a:r>
          </a:p>
        </p:txBody>
      </p:sp>
    </p:spTree>
    <p:extLst>
      <p:ext uri="{BB962C8B-B14F-4D97-AF65-F5344CB8AC3E}">
        <p14:creationId xmlns:p14="http://schemas.microsoft.com/office/powerpoint/2010/main" val="235464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Approach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28C909-7F0A-2E4B-8A7F-46C65ED1E927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F37C1-E974-9943-92A3-CD6FC81D4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1146050"/>
                <a:ext cx="10980929" cy="57119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Inputs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A target knowledge graph: Wikidata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A linked relational table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𝑇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  <a:p>
                <a:pPr marL="242888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A set of contextual values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𝐶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  <a:p>
                <a:pPr marL="514350" indent="-514350">
                  <a:spcAft>
                    <a:spcPts val="0"/>
                  </a:spcAft>
                  <a:buAutoNum type="arabicPeriod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Construct candidate graph</a:t>
                </a:r>
              </a:p>
              <a:p>
                <a:pPr marL="514350" indent="-514350">
                  <a:spcAft>
                    <a:spcPts val="0"/>
                  </a:spcAft>
                  <a:buAutoNum type="arabicPeriod"/>
                </a:pPr>
                <a:r>
                  <a:rPr lang="en-US" b="1" dirty="0">
                    <a:solidFill>
                      <a:srgbClr val="C0000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Infer semantic description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en-US" sz="2000" b="1" dirty="0">
                  <a:solidFill>
                    <a:srgbClr val="C0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Outputs: 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A semantic description of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𝑇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𝐶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F37C1-E974-9943-92A3-CD6FC81D4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146050"/>
                <a:ext cx="10980929" cy="5711949"/>
              </a:xfrm>
              <a:blipFill>
                <a:blip r:embed="rId3"/>
                <a:stretch>
                  <a:fillRect l="-1272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080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2C1AB244-409F-F34B-801C-1644387F01B4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Collective Reasoning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Probabilistic Soft Logic (PSL)</a:t>
            </a:r>
          </a:p>
          <a:p>
            <a:pPr marL="0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   “A probabilistic graphical models framework using first-order logic”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Two main elements: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predicates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and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rules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Predicates have “soft” value in [0, 1]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Rules converted to exponential function to approximate P(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127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734AA90-8045-D34A-9798-9B7EB7907E27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PSL Predicates (examples)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/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CorrectRel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(N</a:t>
            </a:r>
            <a:r>
              <a:rPr lang="en-US" b="1" baseline="-25000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1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, N</a:t>
            </a:r>
            <a:r>
              <a:rPr lang="en-US" b="1" baseline="-25000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2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, P)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if a relationship is correct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MU Sans Serif Medium" panose="02000603000000000000" pitchFamily="2" charset="0"/>
            </a:endParaRPr>
          </a:p>
          <a:p>
            <a:pPr marL="685800" lvl="1"/>
            <a:r>
              <a:rPr lang="en-US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CorrectRel</a:t>
            </a:r>
            <a:r>
              <a:rPr lang="en-US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(Name, stmt</a:t>
            </a:r>
            <a:r>
              <a:rPr lang="en-US" baseline="-25000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, P39)</a:t>
            </a:r>
          </a:p>
          <a:p>
            <a:pPr marL="685800" lvl="1"/>
            <a:r>
              <a:rPr lang="en-US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CorrectRel</a:t>
            </a:r>
            <a:r>
              <a:rPr lang="en-US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(stmt</a:t>
            </a:r>
            <a:r>
              <a:rPr lang="en-US" baseline="-25000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, Entered Office, P580)</a:t>
            </a:r>
          </a:p>
          <a:p>
            <a:pPr marL="685800" lvl="1"/>
            <a:r>
              <a:rPr lang="en-US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CorrectRel</a:t>
            </a:r>
            <a:r>
              <a:rPr lang="en-US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(stmt</a:t>
            </a:r>
            <a:r>
              <a:rPr lang="en-US" baseline="-25000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, Third President, P39)</a:t>
            </a:r>
          </a:p>
          <a:p>
            <a:pPr marL="0" indent="0">
              <a:buNone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285750"/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CorrectType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(N</a:t>
            </a:r>
            <a:r>
              <a:rPr lang="en-US" b="1" baseline="-25000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1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, T)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if a column type assignment is correct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MU Sans Serif Medium" panose="02000603000000000000" pitchFamily="2" charset="0"/>
            </a:endParaRPr>
          </a:p>
          <a:p>
            <a:pPr marL="685800" lvl="1"/>
            <a:r>
              <a:rPr lang="en-US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CorrectType</a:t>
            </a:r>
            <a:r>
              <a:rPr lang="en-US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(Party, Organization)</a:t>
            </a:r>
          </a:p>
          <a:p>
            <a:pPr marL="685800" lvl="1"/>
            <a:r>
              <a:rPr lang="en-US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CorrectType</a:t>
            </a:r>
            <a:r>
              <a:rPr lang="en-US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(Party, Political Party)</a:t>
            </a:r>
          </a:p>
          <a:p>
            <a:pPr marL="685800" lvl="1"/>
            <a:r>
              <a:rPr lang="en-US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CorrectType</a:t>
            </a:r>
            <a:r>
              <a:rPr lang="en-US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(Name, Human)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MU Sans Serif Medium" panose="02000603000000000000" pitchFamily="2" charset="0"/>
            </a:endParaRPr>
          </a:p>
          <a:p>
            <a:pPr marL="285750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MU Sans Serif Medium" panose="02000603000000000000" pitchFamily="2" charset="0"/>
            </a:endParaRPr>
          </a:p>
          <a:p>
            <a:pPr marL="28575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… and more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685800" lvl="1"/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685800" lvl="1"/>
            <a:endParaRPr lang="en-US" sz="2000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MU Sans Serif Medium" panose="02000603000000000000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45EA251-82D6-C940-8C8F-3F29AABDB30A}"/>
              </a:ext>
            </a:extLst>
          </p:cNvPr>
          <p:cNvGrpSpPr/>
          <p:nvPr/>
        </p:nvGrpSpPr>
        <p:grpSpPr>
          <a:xfrm>
            <a:off x="9501152" y="1102995"/>
            <a:ext cx="2579394" cy="2315763"/>
            <a:chOff x="8730440" y="2832533"/>
            <a:chExt cx="2579394" cy="231576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05431C3-FC1E-D34F-8C38-707E53260DD4}"/>
                </a:ext>
              </a:extLst>
            </p:cNvPr>
            <p:cNvSpPr/>
            <p:nvPr/>
          </p:nvSpPr>
          <p:spPr>
            <a:xfrm>
              <a:off x="8730440" y="4188510"/>
              <a:ext cx="1566934" cy="4905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Third President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409C5A-3AE2-B443-A044-0FB917C5521D}"/>
                </a:ext>
              </a:extLst>
            </p:cNvPr>
            <p:cNvSpPr txBox="1"/>
            <p:nvPr/>
          </p:nvSpPr>
          <p:spPr>
            <a:xfrm>
              <a:off x="10502563" y="3096493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1235CA-554E-1E43-9196-2EA80088A648}"/>
                </a:ext>
              </a:extLst>
            </p:cNvPr>
            <p:cNvSpPr/>
            <p:nvPr/>
          </p:nvSpPr>
          <p:spPr>
            <a:xfrm>
              <a:off x="10129191" y="3413001"/>
              <a:ext cx="621558" cy="35095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stmt</a:t>
              </a:r>
              <a:r>
                <a:rPr lang="en-US" sz="1600" baseline="-250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1</a:t>
              </a:r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D175A514-29FE-2647-88E2-F6CA53554D85}"/>
                </a:ext>
              </a:extLst>
            </p:cNvPr>
            <p:cNvCxnSpPr>
              <a:cxnSpLocks/>
              <a:stCxn id="48" idx="4"/>
              <a:endCxn id="36" idx="0"/>
            </p:cNvCxnSpPr>
            <p:nvPr/>
          </p:nvCxnSpPr>
          <p:spPr>
            <a:xfrm rot="16200000" flipH="1">
              <a:off x="10300447" y="3273477"/>
              <a:ext cx="272373" cy="667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E5F9201C-6A9C-AC4E-BEB8-4584486CDF0B}"/>
                </a:ext>
              </a:extLst>
            </p:cNvPr>
            <p:cNvCxnSpPr>
              <a:cxnSpLocks/>
              <a:stCxn id="36" idx="2"/>
              <a:endCxn id="32" idx="0"/>
            </p:cNvCxnSpPr>
            <p:nvPr/>
          </p:nvCxnSpPr>
          <p:spPr>
            <a:xfrm rot="10800000" flipV="1">
              <a:off x="9513907" y="3588478"/>
              <a:ext cx="615284" cy="600032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6F8390-08F5-1E46-9B49-52CC7F5718D4}"/>
                </a:ext>
              </a:extLst>
            </p:cNvPr>
            <p:cNvSpPr txBox="1"/>
            <p:nvPr/>
          </p:nvSpPr>
          <p:spPr>
            <a:xfrm>
              <a:off x="9593097" y="2832533"/>
              <a:ext cx="6928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Name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34E2AD-0F7D-4647-8C3F-CC0AF1714645}"/>
                </a:ext>
              </a:extLst>
            </p:cNvPr>
            <p:cNvSpPr/>
            <p:nvPr/>
          </p:nvSpPr>
          <p:spPr>
            <a:xfrm>
              <a:off x="10296137" y="2866308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CE8BE72-FB0A-0E4E-B2B8-B5F180A47B37}"/>
                </a:ext>
              </a:extLst>
            </p:cNvPr>
            <p:cNvGrpSpPr/>
            <p:nvPr/>
          </p:nvGrpSpPr>
          <p:grpSpPr>
            <a:xfrm>
              <a:off x="10450303" y="4291148"/>
              <a:ext cx="859531" cy="857148"/>
              <a:chOff x="513526" y="6289199"/>
              <a:chExt cx="859531" cy="857148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54B1DE-D810-FE49-9808-1AA6445394B4}"/>
                  </a:ext>
                </a:extLst>
              </p:cNvPr>
              <p:cNvSpPr txBox="1"/>
              <p:nvPr/>
            </p:nvSpPr>
            <p:spPr>
              <a:xfrm>
                <a:off x="513526" y="6561572"/>
                <a:ext cx="8595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Entered</a:t>
                </a:r>
              </a:p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Office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06ECC7D-5259-9D4C-A4A4-7AAB5E75E877}"/>
                  </a:ext>
                </a:extLst>
              </p:cNvPr>
              <p:cNvSpPr/>
              <p:nvPr/>
            </p:nvSpPr>
            <p:spPr>
              <a:xfrm>
                <a:off x="806130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E653DC3E-2EB6-CD4F-87B7-EDFEF885B483}"/>
                </a:ext>
              </a:extLst>
            </p:cNvPr>
            <p:cNvCxnSpPr>
              <a:cxnSpLocks/>
              <a:stCxn id="36" idx="6"/>
              <a:endCxn id="64" idx="0"/>
            </p:cNvCxnSpPr>
            <p:nvPr/>
          </p:nvCxnSpPr>
          <p:spPr>
            <a:xfrm>
              <a:off x="10750749" y="3588478"/>
              <a:ext cx="129318" cy="702670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84449C-55F7-1F43-8C17-FB9779AD60C7}"/>
                </a:ext>
              </a:extLst>
            </p:cNvPr>
            <p:cNvSpPr txBox="1"/>
            <p:nvPr/>
          </p:nvSpPr>
          <p:spPr>
            <a:xfrm>
              <a:off x="10409215" y="3825184"/>
              <a:ext cx="6078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P580</a:t>
              </a:r>
            </a:p>
          </p:txBody>
        </p: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1F2AA1FE-C7B3-BA47-BB64-9DBDC27980A4}"/>
                </a:ext>
              </a:extLst>
            </p:cNvPr>
            <p:cNvCxnSpPr>
              <a:cxnSpLocks/>
              <a:stCxn id="48" idx="4"/>
              <a:endCxn id="36" idx="0"/>
            </p:cNvCxnSpPr>
            <p:nvPr/>
          </p:nvCxnSpPr>
          <p:spPr>
            <a:xfrm rot="16200000" flipH="1">
              <a:off x="10300447" y="3273477"/>
              <a:ext cx="272373" cy="667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64ACFC47-7253-F949-91D0-D6E0152BBEB4}"/>
                </a:ext>
              </a:extLst>
            </p:cNvPr>
            <p:cNvCxnSpPr>
              <a:cxnSpLocks/>
              <a:stCxn id="36" idx="2"/>
              <a:endCxn id="32" idx="0"/>
            </p:cNvCxnSpPr>
            <p:nvPr/>
          </p:nvCxnSpPr>
          <p:spPr>
            <a:xfrm rot="10800000" flipV="1">
              <a:off x="9513907" y="3588478"/>
              <a:ext cx="615284" cy="600032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9DF4FA7-327B-504D-A178-FC869A57F189}"/>
                </a:ext>
              </a:extLst>
            </p:cNvPr>
            <p:cNvSpPr txBox="1"/>
            <p:nvPr/>
          </p:nvSpPr>
          <p:spPr>
            <a:xfrm>
              <a:off x="9377350" y="3630224"/>
              <a:ext cx="5052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3A6902-ECBA-3B4B-902A-0F7BB71E6F2E}"/>
              </a:ext>
            </a:extLst>
          </p:cNvPr>
          <p:cNvSpPr txBox="1"/>
          <p:nvPr/>
        </p:nvSpPr>
        <p:spPr>
          <a:xfrm>
            <a:off x="-1" y="6413379"/>
            <a:ext cx="64972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position held  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start time   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end time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63EF7C-6C5A-2B46-8DFC-1FCEE1AF50F2}"/>
              </a:ext>
            </a:extLst>
          </p:cNvPr>
          <p:cNvGrpSpPr/>
          <p:nvPr/>
        </p:nvGrpSpPr>
        <p:grpSpPr>
          <a:xfrm>
            <a:off x="8079164" y="3874084"/>
            <a:ext cx="3981407" cy="2757678"/>
            <a:chOff x="8079164" y="3719104"/>
            <a:chExt cx="3981407" cy="2757678"/>
          </a:xfrm>
        </p:grpSpPr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F7EA32ED-9744-C648-9460-CC0147ABB749}"/>
                </a:ext>
              </a:extLst>
            </p:cNvPr>
            <p:cNvCxnSpPr>
              <a:cxnSpLocks/>
              <a:stCxn id="95" idx="4"/>
              <a:endCxn id="106" idx="0"/>
            </p:cNvCxnSpPr>
            <p:nvPr/>
          </p:nvCxnSpPr>
          <p:spPr>
            <a:xfrm rot="16200000" flipH="1">
              <a:off x="9293168" y="5074885"/>
              <a:ext cx="908962" cy="96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AA7F2A8-34F5-2A44-BF49-BCC02025141D}"/>
                </a:ext>
              </a:extLst>
            </p:cNvPr>
            <p:cNvSpPr txBox="1"/>
            <p:nvPr/>
          </p:nvSpPr>
          <p:spPr>
            <a:xfrm>
              <a:off x="8906967" y="4312792"/>
              <a:ext cx="6928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Name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141C002-E04C-CE47-821E-E4D0C4EE5FC4}"/>
                </a:ext>
              </a:extLst>
            </p:cNvPr>
            <p:cNvSpPr/>
            <p:nvPr/>
          </p:nvSpPr>
          <p:spPr>
            <a:xfrm>
              <a:off x="9610007" y="4346567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2A901CC-521D-734E-9705-79A619C0570A}"/>
                </a:ext>
              </a:extLst>
            </p:cNvPr>
            <p:cNvGrpSpPr/>
            <p:nvPr/>
          </p:nvGrpSpPr>
          <p:grpSpPr>
            <a:xfrm>
              <a:off x="9416153" y="5529849"/>
              <a:ext cx="663964" cy="610927"/>
              <a:chOff x="17498" y="6289199"/>
              <a:chExt cx="663964" cy="610927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207F765-C4C9-404D-9D44-7AD574F64E07}"/>
                  </a:ext>
                </a:extLst>
              </p:cNvPr>
              <p:cNvSpPr txBox="1"/>
              <p:nvPr/>
            </p:nvSpPr>
            <p:spPr>
              <a:xfrm>
                <a:off x="17498" y="6561572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Party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A3D3F6D-C163-A945-A9B1-335ED904E836}"/>
                  </a:ext>
                </a:extLst>
              </p:cNvPr>
              <p:cNvSpPr/>
              <p:nvPr/>
            </p:nvSpPr>
            <p:spPr>
              <a:xfrm>
                <a:off x="212317" y="628919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B1E14B-82D1-1949-B7CC-273CF7ABD2FB}"/>
                </a:ext>
              </a:extLst>
            </p:cNvPr>
            <p:cNvSpPr txBox="1"/>
            <p:nvPr/>
          </p:nvSpPr>
          <p:spPr>
            <a:xfrm>
              <a:off x="8827777" y="4743642"/>
              <a:ext cx="197088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member of political party (P102)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59AB8E4D-3796-F245-B615-DEF324DAAE28}"/>
                </a:ext>
              </a:extLst>
            </p:cNvPr>
            <p:cNvSpPr/>
            <p:nvPr/>
          </p:nvSpPr>
          <p:spPr>
            <a:xfrm>
              <a:off x="8079164" y="3719104"/>
              <a:ext cx="1336989" cy="39622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Human (Q5)</a:t>
              </a:r>
            </a:p>
          </p:txBody>
        </p:sp>
        <p:cxnSp>
          <p:nvCxnSpPr>
            <p:cNvPr id="111" name="Curved Connector 110">
              <a:extLst>
                <a:ext uri="{FF2B5EF4-FFF2-40B4-BE49-F238E27FC236}">
                  <a16:creationId xmlns:a16="http://schemas.microsoft.com/office/drawing/2014/main" id="{8E62AF80-AEC2-1F4A-9DFE-90F0F4494BFE}"/>
                </a:ext>
              </a:extLst>
            </p:cNvPr>
            <p:cNvCxnSpPr>
              <a:cxnSpLocks/>
              <a:stCxn id="110" idx="3"/>
              <a:endCxn id="95" idx="0"/>
            </p:cNvCxnSpPr>
            <p:nvPr/>
          </p:nvCxnSpPr>
          <p:spPr>
            <a:xfrm>
              <a:off x="9416153" y="3917215"/>
              <a:ext cx="331014" cy="429352"/>
            </a:xfrm>
            <a:prstGeom prst="curvedConnector2">
              <a:avLst/>
            </a:prstGeom>
            <a:ln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99D966EA-B67F-3044-B32B-856ECAEBF820}"/>
                </a:ext>
              </a:extLst>
            </p:cNvPr>
            <p:cNvSpPr/>
            <p:nvPr/>
          </p:nvSpPr>
          <p:spPr>
            <a:xfrm>
              <a:off x="10530970" y="5133605"/>
              <a:ext cx="1513621" cy="60958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Political Party (Q7278)</a:t>
              </a:r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CD1E61F5-4A0C-6546-A301-D84A48FB2F69}"/>
                </a:ext>
              </a:extLst>
            </p:cNvPr>
            <p:cNvSpPr/>
            <p:nvPr/>
          </p:nvSpPr>
          <p:spPr>
            <a:xfrm>
              <a:off x="10546951" y="5914152"/>
              <a:ext cx="1513620" cy="56263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Organization (Q43229) </a:t>
              </a:r>
            </a:p>
          </p:txBody>
        </p:sp>
        <p:cxnSp>
          <p:nvCxnSpPr>
            <p:cNvPr id="114" name="Curved Connector 113">
              <a:extLst>
                <a:ext uri="{FF2B5EF4-FFF2-40B4-BE49-F238E27FC236}">
                  <a16:creationId xmlns:a16="http://schemas.microsoft.com/office/drawing/2014/main" id="{387C6C2D-449F-BB4D-B9DC-DDA34769E91E}"/>
                </a:ext>
              </a:extLst>
            </p:cNvPr>
            <p:cNvCxnSpPr>
              <a:cxnSpLocks/>
              <a:stCxn id="112" idx="1"/>
              <a:endCxn id="106" idx="6"/>
            </p:cNvCxnSpPr>
            <p:nvPr/>
          </p:nvCxnSpPr>
          <p:spPr>
            <a:xfrm rot="10800000" flipV="1">
              <a:off x="9885292" y="5438399"/>
              <a:ext cx="645678" cy="228610"/>
            </a:xfrm>
            <a:prstGeom prst="curvedConnector3">
              <a:avLst>
                <a:gd name="adj1" fmla="val 50000"/>
              </a:avLst>
            </a:prstGeom>
            <a:ln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urved Connector 114">
              <a:extLst>
                <a:ext uri="{FF2B5EF4-FFF2-40B4-BE49-F238E27FC236}">
                  <a16:creationId xmlns:a16="http://schemas.microsoft.com/office/drawing/2014/main" id="{AE27101A-E9E1-5A4E-A768-B8AD95E7338B}"/>
                </a:ext>
              </a:extLst>
            </p:cNvPr>
            <p:cNvCxnSpPr>
              <a:cxnSpLocks/>
              <a:stCxn id="113" idx="1"/>
              <a:endCxn id="106" idx="6"/>
            </p:cNvCxnSpPr>
            <p:nvPr/>
          </p:nvCxnSpPr>
          <p:spPr>
            <a:xfrm rot="10800000">
              <a:off x="9885293" y="5667009"/>
              <a:ext cx="661659" cy="528458"/>
            </a:xfrm>
            <a:prstGeom prst="curvedConnector3">
              <a:avLst>
                <a:gd name="adj1" fmla="val 50000"/>
              </a:avLst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635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PSL Rules (examples)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F37C1-E974-9943-92A3-CD6FC81D4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 indent="-457200">
                  <a:buFont typeface="+mj-lt"/>
                  <a:buAutoNum type="arabicPeriod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By default, relationships/types are incorrect</a:t>
                </a:r>
              </a:p>
              <a:p>
                <a:pPr marL="923925" lvl="1" indent="0">
                  <a:buNone/>
                </a:pP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1a.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 Medium" panose="02000603000000000000" pitchFamily="2" charset="0"/>
                      </a:rPr>
                      <m:t>¬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CorrectRel(N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1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2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P)</a:t>
                </a:r>
              </a:p>
              <a:p>
                <a:pPr marL="923925" lvl="1" indent="0">
                  <a:buNone/>
                </a:pP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1b.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 Medium" panose="02000603000000000000" pitchFamily="2" charset="0"/>
                      </a:rPr>
                      <m:t>¬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CorrectType(N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1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T)</a:t>
                </a:r>
              </a:p>
              <a:p>
                <a:pPr marL="923925" lvl="1" indent="0">
                  <a:buNone/>
                </a:pPr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  <a:p>
                <a:pPr marL="400050" indent="-457200">
                  <a:buFont typeface="+mj-lt"/>
                  <a:buAutoNum type="arabicPeriod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Relationships/types are correct/incorrect based on evidence</a:t>
                </a:r>
              </a:p>
              <a:p>
                <a:pPr marL="923925" lvl="1" indent="0">
                  <a:buNone/>
                </a:pP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2a.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 </a:t>
                </a:r>
                <a:r>
                  <a:rPr lang="en-US" dirty="0" err="1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FreqMatch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(N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1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2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P)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 Medium" panose="02000603000000000000" pitchFamily="2" charset="0"/>
                      </a:rPr>
                      <m:t> 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 Medium" panose="02000603000000000000" pitchFamily="2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 CorrectRel(N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1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2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P)</a:t>
                </a:r>
              </a:p>
              <a:p>
                <a:pPr marL="923925" lvl="1" indent="0">
                  <a:buNone/>
                </a:pP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2b.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 </a:t>
                </a:r>
                <a:r>
                  <a:rPr lang="en-US" dirty="0" err="1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FreqDiff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(N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1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2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P)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 Medium" panose="02000603000000000000" pitchFamily="2" charset="0"/>
                      </a:rPr>
                      <m:t> 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 Medium" panose="02000603000000000000" pitchFamily="2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 Medium" panose="02000603000000000000" pitchFamily="2" charset="0"/>
                      </a:rPr>
                      <m:t>¬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CorrectRel(N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1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2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P)</a:t>
                </a:r>
              </a:p>
              <a:p>
                <a:pPr marL="923925" lvl="1" indent="0">
                  <a:buNone/>
                </a:pP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2c.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 </a:t>
                </a:r>
                <a:r>
                  <a:rPr lang="en-US" dirty="0" err="1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FreqTypeMatch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(N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1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T)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 Medium" panose="02000603000000000000" pitchFamily="2" charset="0"/>
                      </a:rPr>
                      <m:t>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 Medium" panose="02000603000000000000" pitchFamily="2" charset="0"/>
                      </a:rPr>
                      <m:t>→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 CorrectType(N</a:t>
                </a:r>
                <a:r>
                  <a:rPr lang="en-US" baseline="-25000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1</a:t>
                </a:r>
                <a:r>
                  <a:rPr lang="en-US" dirty="0">
                    <a:solidFill>
                      <a:prstClr val="black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, T)</a:t>
                </a:r>
              </a:p>
              <a:p>
                <a:pPr marL="923925" lvl="1" indent="0">
                  <a:buNone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MU Sans Serif Medium" panose="02000603000000000000" pitchFamily="2" charset="0"/>
                  </a:rPr>
                  <a:t>2d. ...and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F37C1-E974-9943-92A3-CD6FC81D4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2" t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31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Motivating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Wikipedia has 7.5 millions tables covering many domains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44979-00A9-3646-A3DC-2F2299CC335E}"/>
              </a:ext>
            </a:extLst>
          </p:cNvPr>
          <p:cNvGrpSpPr/>
          <p:nvPr/>
        </p:nvGrpSpPr>
        <p:grpSpPr>
          <a:xfrm>
            <a:off x="0" y="4145481"/>
            <a:ext cx="11747500" cy="2645088"/>
            <a:chOff x="0" y="4145481"/>
            <a:chExt cx="11747500" cy="264508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F08AA-D3D4-F343-81FC-AEBC459F8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504569"/>
              <a:ext cx="11747500" cy="228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68749-B1DA-B946-B2BA-A02D9D5B66F2}"/>
                </a:ext>
              </a:extLst>
            </p:cNvPr>
            <p:cNvSpPr txBox="1"/>
            <p:nvPr/>
          </p:nvSpPr>
          <p:spPr>
            <a:xfrm>
              <a:off x="0" y="4145481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List of albums in 2019 (USA)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8B61C7-0D7E-D141-BF70-50D80A952140}"/>
              </a:ext>
            </a:extLst>
          </p:cNvPr>
          <p:cNvGrpSpPr/>
          <p:nvPr/>
        </p:nvGrpSpPr>
        <p:grpSpPr>
          <a:xfrm>
            <a:off x="3335422" y="3547928"/>
            <a:ext cx="8877300" cy="2949151"/>
            <a:chOff x="3335422" y="3435634"/>
            <a:chExt cx="8877300" cy="294915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2C7C2B-BBE8-7F4B-83E7-22CD27D3A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5422" y="3832085"/>
              <a:ext cx="8877300" cy="25527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BE5F57-023D-A74F-9781-BFBF7740680E}"/>
                </a:ext>
              </a:extLst>
            </p:cNvPr>
            <p:cNvSpPr txBox="1"/>
            <p:nvPr/>
          </p:nvSpPr>
          <p:spPr>
            <a:xfrm>
              <a:off x="7774072" y="3435634"/>
              <a:ext cx="4136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List of public schools in New South Wales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E28DB8-81EC-7546-9057-1436E53E35E1}"/>
              </a:ext>
            </a:extLst>
          </p:cNvPr>
          <p:cNvGrpSpPr/>
          <p:nvPr/>
        </p:nvGrpSpPr>
        <p:grpSpPr>
          <a:xfrm>
            <a:off x="0" y="3009885"/>
            <a:ext cx="8944142" cy="2950804"/>
            <a:chOff x="0" y="2833423"/>
            <a:chExt cx="8944142" cy="295080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A3DA653-FCD3-2047-B92F-0BE3A2F7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42" y="3231527"/>
              <a:ext cx="8928100" cy="25527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7B89EA-2A4F-1D4A-A5B9-82EC04B33765}"/>
                </a:ext>
              </a:extLst>
            </p:cNvPr>
            <p:cNvSpPr txBox="1"/>
            <p:nvPr/>
          </p:nvSpPr>
          <p:spPr>
            <a:xfrm>
              <a:off x="0" y="2833423"/>
              <a:ext cx="3105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List of historic railway stations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9FC715-5C33-9E47-944E-F7E8F6ED0EF1}"/>
              </a:ext>
            </a:extLst>
          </p:cNvPr>
          <p:cNvGrpSpPr/>
          <p:nvPr/>
        </p:nvGrpSpPr>
        <p:grpSpPr>
          <a:xfrm>
            <a:off x="2649622" y="2313233"/>
            <a:ext cx="9563100" cy="3151271"/>
            <a:chOff x="2649622" y="2040519"/>
            <a:chExt cx="9563100" cy="315127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5CDC792-CE08-F942-AEBF-92C67C3A5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9622" y="2461290"/>
              <a:ext cx="9563100" cy="27305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5BB595-1DDD-C148-AEDE-6DA7D45AD386}"/>
                </a:ext>
              </a:extLst>
            </p:cNvPr>
            <p:cNvSpPr txBox="1"/>
            <p:nvPr/>
          </p:nvSpPr>
          <p:spPr>
            <a:xfrm>
              <a:off x="6431910" y="2040519"/>
              <a:ext cx="5527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List of drugs granted breakthrough therapy designation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68B3D8-E781-1845-9719-3FC6AC75EC3B}"/>
              </a:ext>
            </a:extLst>
          </p:cNvPr>
          <p:cNvGrpSpPr/>
          <p:nvPr/>
        </p:nvGrpSpPr>
        <p:grpSpPr>
          <a:xfrm>
            <a:off x="-20543" y="1985564"/>
            <a:ext cx="8986743" cy="2639285"/>
            <a:chOff x="-20543" y="1905354"/>
            <a:chExt cx="8986743" cy="263928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772B1E4-EF8E-8446-9225-B19766F3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2271339"/>
              <a:ext cx="8966200" cy="2273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B227CA-B9DE-5E49-A131-B0957FCE0DBF}"/>
                </a:ext>
              </a:extLst>
            </p:cNvPr>
            <p:cNvSpPr txBox="1"/>
            <p:nvPr/>
          </p:nvSpPr>
          <p:spPr>
            <a:xfrm>
              <a:off x="-20543" y="1905354"/>
              <a:ext cx="4437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Members of 56th New Brunswick Legislature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A93DB9-9CDB-5F47-8534-7EFCBE4B4C6C}"/>
              </a:ext>
            </a:extLst>
          </p:cNvPr>
          <p:cNvGrpSpPr/>
          <p:nvPr/>
        </p:nvGrpSpPr>
        <p:grpSpPr>
          <a:xfrm>
            <a:off x="6783283" y="1634768"/>
            <a:ext cx="5415925" cy="2321511"/>
            <a:chOff x="-2528" y="2612968"/>
            <a:chExt cx="5415925" cy="23215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1241E8-B792-E24F-9F53-F0B25F4641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2528" y="2982300"/>
              <a:ext cx="5415925" cy="1952179"/>
              <a:chOff x="281078" y="2730500"/>
              <a:chExt cx="6429201" cy="23174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0A65B8-76FA-7B40-96DA-6B03C3AAC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078" y="4095416"/>
                <a:ext cx="6426200" cy="9525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FCCDC2A-5600-2A48-A570-58E6EF02F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079" y="2730500"/>
                <a:ext cx="6426200" cy="1397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3D52E9-5A59-DF48-88B4-82016E2FFADD}"/>
                </a:ext>
              </a:extLst>
            </p:cNvPr>
            <p:cNvSpPr txBox="1"/>
            <p:nvPr/>
          </p:nvSpPr>
          <p:spPr>
            <a:xfrm>
              <a:off x="555853" y="2612968"/>
              <a:ext cx="4049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List of players won </a:t>
              </a:r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hlinkClick r:id="rId10"/>
                </a:rPr>
                <a:t>Walter Payton Award</a:t>
              </a:r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23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PSL Rules (examples)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514350">
              <a:buFont typeface="+mj-lt"/>
              <a:buAutoNum type="arabicPeriod" startAt="3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If a statement value is incorrect, then the statement’s qualifiers are also incorrect</a:t>
            </a: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We prefer fine-grain properties than high-level properties</a:t>
            </a: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…and more</a:t>
            </a:r>
          </a:p>
          <a:p>
            <a:pPr marL="0" indent="0">
              <a:buNone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>
              <a:buFont typeface="+mj-lt"/>
              <a:buAutoNum type="arabicPeriod" startAt="3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913CFDB-33A2-9542-8ECB-BBECEB6B3FDB}"/>
              </a:ext>
            </a:extLst>
          </p:cNvPr>
          <p:cNvGrpSpPr/>
          <p:nvPr/>
        </p:nvGrpSpPr>
        <p:grpSpPr>
          <a:xfrm>
            <a:off x="1120164" y="1871057"/>
            <a:ext cx="10348055" cy="1388612"/>
            <a:chOff x="1124992" y="1862366"/>
            <a:chExt cx="10348055" cy="138861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F461624-A075-8D43-9408-6F830333D2C3}"/>
                </a:ext>
              </a:extLst>
            </p:cNvPr>
            <p:cNvGrpSpPr/>
            <p:nvPr/>
          </p:nvGrpSpPr>
          <p:grpSpPr>
            <a:xfrm>
              <a:off x="1124992" y="1862366"/>
              <a:ext cx="4721955" cy="1388612"/>
              <a:chOff x="1531392" y="2065566"/>
              <a:chExt cx="4721955" cy="13886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F392A88-5024-9842-BE81-C674F28CD49B}"/>
                  </a:ext>
                </a:extLst>
              </p:cNvPr>
              <p:cNvSpPr/>
              <p:nvPr/>
            </p:nvSpPr>
            <p:spPr>
              <a:xfrm>
                <a:off x="4360786" y="2142474"/>
                <a:ext cx="1892561" cy="457200"/>
              </a:xfrm>
              <a:prstGeom prst="ellipse">
                <a:avLst/>
              </a:prstGeom>
              <a:effectLst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Second President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AB0BE1-FA1B-C744-81B7-0F5B591CA6A5}"/>
                  </a:ext>
                </a:extLst>
              </p:cNvPr>
              <p:cNvSpPr/>
              <p:nvPr/>
            </p:nvSpPr>
            <p:spPr>
              <a:xfrm>
                <a:off x="3333463" y="2237190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3AA856D2-26A7-414B-B298-8AF9A41E050C}"/>
                  </a:ext>
                </a:extLst>
              </p:cNvPr>
              <p:cNvCxnSpPr>
                <a:cxnSpLocks/>
                <a:stCxn id="42" idx="0"/>
                <a:endCxn id="13" idx="2"/>
              </p:cNvCxnSpPr>
              <p:nvPr/>
            </p:nvCxnSpPr>
            <p:spPr>
              <a:xfrm rot="5400000" flipH="1" flipV="1">
                <a:off x="2711832" y="2068871"/>
                <a:ext cx="316152" cy="927110"/>
              </a:xfrm>
              <a:prstGeom prst="curvedConnector2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7F14B9-34C1-B940-90B0-AAEBC52D40BD}"/>
                  </a:ext>
                </a:extLst>
              </p:cNvPr>
              <p:cNvSpPr txBox="1"/>
              <p:nvPr/>
            </p:nvSpPr>
            <p:spPr>
              <a:xfrm>
                <a:off x="2614334" y="2254423"/>
                <a:ext cx="50526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P39</a:t>
                </a:r>
              </a:p>
            </p:txBody>
          </p: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3E18D66E-90B5-5042-9F05-7261B6B3DBD5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607783" y="2371074"/>
                <a:ext cx="753003" cy="3276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DE42C-4D7F-974E-AF95-27447FEF79A3}"/>
                  </a:ext>
                </a:extLst>
              </p:cNvPr>
              <p:cNvSpPr txBox="1"/>
              <p:nvPr/>
            </p:nvSpPr>
            <p:spPr>
              <a:xfrm>
                <a:off x="3671279" y="2065566"/>
                <a:ext cx="5052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P39</a:t>
                </a: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005A535F-CB66-F54C-A380-64A20DCA7AC3}"/>
                  </a:ext>
                </a:extLst>
              </p:cNvPr>
              <p:cNvCxnSpPr>
                <a:cxnSpLocks/>
                <a:stCxn id="13" idx="4"/>
                <a:endCxn id="40" idx="0"/>
              </p:cNvCxnSpPr>
              <p:nvPr/>
            </p:nvCxnSpPr>
            <p:spPr>
              <a:xfrm rot="16200000" flipH="1">
                <a:off x="3306059" y="2676073"/>
                <a:ext cx="331741" cy="2613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EB2CC1-EC3A-4D40-AEF8-86297DE6CFBE}"/>
                  </a:ext>
                </a:extLst>
              </p:cNvPr>
              <p:cNvSpPr txBox="1"/>
              <p:nvPr/>
            </p:nvSpPr>
            <p:spPr>
              <a:xfrm>
                <a:off x="3522813" y="2510328"/>
                <a:ext cx="60785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P582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51D95EC-07FC-3844-81DC-EBE2CFAA3063}"/>
                  </a:ext>
                </a:extLst>
              </p:cNvPr>
              <p:cNvGrpSpPr/>
              <p:nvPr/>
            </p:nvGrpSpPr>
            <p:grpSpPr>
              <a:xfrm>
                <a:off x="1531392" y="2619913"/>
                <a:ext cx="1012121" cy="344909"/>
                <a:chOff x="-129383" y="6236714"/>
                <a:chExt cx="1012121" cy="34490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F9E1021-D67D-764F-BD50-F6A94DEF1957}"/>
                    </a:ext>
                  </a:extLst>
                </p:cNvPr>
                <p:cNvSpPr txBox="1"/>
                <p:nvPr/>
              </p:nvSpPr>
              <p:spPr>
                <a:xfrm>
                  <a:off x="-129383" y="6236714"/>
                  <a:ext cx="69281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" panose="02000503000000020004" pitchFamily="2" charset="0"/>
                    </a:rPr>
                    <a:t>Name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AC96135-ACBF-A549-BE18-A4864047308F}"/>
                    </a:ext>
                  </a:extLst>
                </p:cNvPr>
                <p:cNvSpPr/>
                <p:nvPr/>
              </p:nvSpPr>
              <p:spPr>
                <a:xfrm>
                  <a:off x="608418" y="6307303"/>
                  <a:ext cx="274320" cy="27432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7BDEB3B-9640-4E43-B70A-B24C60EE56B9}"/>
                  </a:ext>
                </a:extLst>
              </p:cNvPr>
              <p:cNvGrpSpPr/>
              <p:nvPr/>
            </p:nvGrpSpPr>
            <p:grpSpPr>
              <a:xfrm>
                <a:off x="2644366" y="2843251"/>
                <a:ext cx="1657740" cy="610927"/>
                <a:chOff x="297637" y="6289199"/>
                <a:chExt cx="1657740" cy="610927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1CEC7AC-CC9B-DC4D-AB68-6F8FAEB862C6}"/>
                    </a:ext>
                  </a:extLst>
                </p:cNvPr>
                <p:cNvSpPr txBox="1"/>
                <p:nvPr/>
              </p:nvSpPr>
              <p:spPr>
                <a:xfrm>
                  <a:off x="297637" y="6561572"/>
                  <a:ext cx="16577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" panose="02000503000000020004" pitchFamily="2" charset="0"/>
                    </a:rPr>
                    <a:t>Entered Office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C025309-763D-A542-9D85-307BEC6EA844}"/>
                    </a:ext>
                  </a:extLst>
                </p:cNvPr>
                <p:cNvSpPr/>
                <p:nvPr/>
              </p:nvSpPr>
              <p:spPr>
                <a:xfrm>
                  <a:off x="989347" y="6289199"/>
                  <a:ext cx="274320" cy="27432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endParaRP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8DAE7A-BF80-DF4E-BA12-944293BFA027}"/>
                </a:ext>
              </a:extLst>
            </p:cNvPr>
            <p:cNvGrpSpPr/>
            <p:nvPr/>
          </p:nvGrpSpPr>
          <p:grpSpPr>
            <a:xfrm>
              <a:off x="6751092" y="1862366"/>
              <a:ext cx="4721955" cy="1388612"/>
              <a:chOff x="1531392" y="2065566"/>
              <a:chExt cx="4721955" cy="138861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51F41-024F-5541-BB5C-8E2D48192266}"/>
                  </a:ext>
                </a:extLst>
              </p:cNvPr>
              <p:cNvSpPr/>
              <p:nvPr/>
            </p:nvSpPr>
            <p:spPr>
              <a:xfrm>
                <a:off x="4360786" y="2142474"/>
                <a:ext cx="1892561" cy="457200"/>
              </a:xfrm>
              <a:prstGeom prst="ellipse">
                <a:avLst/>
              </a:prstGeom>
              <a:effectLst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Second President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293F00D-F21D-E04E-BB5C-2A3CDEFE5BF6}"/>
                  </a:ext>
                </a:extLst>
              </p:cNvPr>
              <p:cNvSpPr/>
              <p:nvPr/>
            </p:nvSpPr>
            <p:spPr>
              <a:xfrm>
                <a:off x="3333463" y="2237190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3220CE41-209F-FC49-A2BD-4133D96F72DC}"/>
                  </a:ext>
                </a:extLst>
              </p:cNvPr>
              <p:cNvCxnSpPr>
                <a:cxnSpLocks/>
                <a:stCxn id="91" idx="0"/>
                <a:endCxn id="79" idx="2"/>
              </p:cNvCxnSpPr>
              <p:nvPr/>
            </p:nvCxnSpPr>
            <p:spPr>
              <a:xfrm rot="5400000" flipH="1" flipV="1">
                <a:off x="2711832" y="2068871"/>
                <a:ext cx="316152" cy="927110"/>
              </a:xfrm>
              <a:prstGeom prst="curvedConnector2">
                <a:avLst/>
              </a:prstGeom>
              <a:ln>
                <a:tailEnd type="triangle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F7C059-B7F8-D641-85B8-0F6D51B45B84}"/>
                  </a:ext>
                </a:extLst>
              </p:cNvPr>
              <p:cNvSpPr txBox="1"/>
              <p:nvPr/>
            </p:nvSpPr>
            <p:spPr>
              <a:xfrm>
                <a:off x="2614334" y="2254423"/>
                <a:ext cx="50526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P39</a:t>
                </a:r>
              </a:p>
            </p:txBody>
          </p:sp>
          <p:cxnSp>
            <p:nvCxnSpPr>
              <p:cNvPr id="82" name="Curved Connector 81">
                <a:extLst>
                  <a:ext uri="{FF2B5EF4-FFF2-40B4-BE49-F238E27FC236}">
                    <a16:creationId xmlns:a16="http://schemas.microsoft.com/office/drawing/2014/main" id="{D2167FA5-F10B-0740-8C3A-CA876F8A575F}"/>
                  </a:ext>
                </a:extLst>
              </p:cNvPr>
              <p:cNvCxnSpPr>
                <a:cxnSpLocks/>
                <a:stCxn id="79" idx="6"/>
                <a:endCxn id="78" idx="2"/>
              </p:cNvCxnSpPr>
              <p:nvPr/>
            </p:nvCxnSpPr>
            <p:spPr>
              <a:xfrm flipV="1">
                <a:off x="3607783" y="2371074"/>
                <a:ext cx="753003" cy="3276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722D168-7BCD-184D-BB1C-21CE2B747BBC}"/>
                  </a:ext>
                </a:extLst>
              </p:cNvPr>
              <p:cNvSpPr txBox="1"/>
              <p:nvPr/>
            </p:nvSpPr>
            <p:spPr>
              <a:xfrm>
                <a:off x="3671279" y="2065566"/>
                <a:ext cx="5052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P39</a:t>
                </a:r>
              </a:p>
            </p:txBody>
          </p:sp>
          <p:cxnSp>
            <p:nvCxnSpPr>
              <p:cNvPr id="84" name="Curved Connector 83">
                <a:extLst>
                  <a:ext uri="{FF2B5EF4-FFF2-40B4-BE49-F238E27FC236}">
                    <a16:creationId xmlns:a16="http://schemas.microsoft.com/office/drawing/2014/main" id="{AFCC526A-65DE-0846-AF0C-72E777521485}"/>
                  </a:ext>
                </a:extLst>
              </p:cNvPr>
              <p:cNvCxnSpPr>
                <a:cxnSpLocks/>
                <a:stCxn id="79" idx="4"/>
                <a:endCxn id="89" idx="0"/>
              </p:cNvCxnSpPr>
              <p:nvPr/>
            </p:nvCxnSpPr>
            <p:spPr>
              <a:xfrm rot="16200000" flipH="1">
                <a:off x="3306059" y="2676073"/>
                <a:ext cx="331741" cy="2613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2F8BCEA-7E9E-FD43-B271-BFB7A5864655}"/>
                  </a:ext>
                </a:extLst>
              </p:cNvPr>
              <p:cNvSpPr txBox="1"/>
              <p:nvPr/>
            </p:nvSpPr>
            <p:spPr>
              <a:xfrm>
                <a:off x="3522813" y="2510328"/>
                <a:ext cx="60785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P582</a:t>
                </a:r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57CD6837-E80E-5A4C-95C2-81AB0A773076}"/>
                  </a:ext>
                </a:extLst>
              </p:cNvPr>
              <p:cNvGrpSpPr/>
              <p:nvPr/>
            </p:nvGrpSpPr>
            <p:grpSpPr>
              <a:xfrm>
                <a:off x="1531392" y="2619913"/>
                <a:ext cx="1012121" cy="344909"/>
                <a:chOff x="-129383" y="6236714"/>
                <a:chExt cx="1012121" cy="344909"/>
              </a:xfrm>
            </p:grpSpPr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A9A6C8C-AD60-B04F-8C51-1BBF9D788EB1}"/>
                    </a:ext>
                  </a:extLst>
                </p:cNvPr>
                <p:cNvSpPr txBox="1"/>
                <p:nvPr/>
              </p:nvSpPr>
              <p:spPr>
                <a:xfrm>
                  <a:off x="-129383" y="6236714"/>
                  <a:ext cx="69281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" panose="02000503000000020004" pitchFamily="2" charset="0"/>
                    </a:rPr>
                    <a:t>Name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ECD14F7A-069F-664E-87B3-F1889236033B}"/>
                    </a:ext>
                  </a:extLst>
                </p:cNvPr>
                <p:cNvSpPr/>
                <p:nvPr/>
              </p:nvSpPr>
              <p:spPr>
                <a:xfrm>
                  <a:off x="608418" y="6307303"/>
                  <a:ext cx="274320" cy="27432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CFA84C5-94C5-6742-A56B-C67F7F485999}"/>
                  </a:ext>
                </a:extLst>
              </p:cNvPr>
              <p:cNvGrpSpPr/>
              <p:nvPr/>
            </p:nvGrpSpPr>
            <p:grpSpPr>
              <a:xfrm>
                <a:off x="2644366" y="2843251"/>
                <a:ext cx="1657740" cy="610927"/>
                <a:chOff x="297637" y="6289199"/>
                <a:chExt cx="1657740" cy="610927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387CE2F-9B74-9C4E-A28F-7089D10F22BA}"/>
                    </a:ext>
                  </a:extLst>
                </p:cNvPr>
                <p:cNvSpPr txBox="1"/>
                <p:nvPr/>
              </p:nvSpPr>
              <p:spPr>
                <a:xfrm>
                  <a:off x="297637" y="6561572"/>
                  <a:ext cx="16577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" panose="02000503000000020004" pitchFamily="2" charset="0"/>
                    </a:rPr>
                    <a:t>Entered Office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4CA14D35-F5F9-A74E-8F2E-403447C00F5D}"/>
                    </a:ext>
                  </a:extLst>
                </p:cNvPr>
                <p:cNvSpPr/>
                <p:nvPr/>
              </p:nvSpPr>
              <p:spPr>
                <a:xfrm>
                  <a:off x="989347" y="6289199"/>
                  <a:ext cx="274320" cy="27432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endParaRPr>
                </a:p>
              </p:txBody>
            </p:sp>
          </p:grpSp>
        </p:grp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5EA822C3-4463-BD4B-A2AF-CAF266A8C1A2}"/>
                </a:ext>
              </a:extLst>
            </p:cNvPr>
            <p:cNvSpPr/>
            <p:nvPr/>
          </p:nvSpPr>
          <p:spPr>
            <a:xfrm>
              <a:off x="6037427" y="2474179"/>
              <a:ext cx="548640" cy="13716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E26E97B-09D6-404D-9B9C-03E47EDC5830}"/>
              </a:ext>
            </a:extLst>
          </p:cNvPr>
          <p:cNvGrpSpPr/>
          <p:nvPr/>
        </p:nvGrpSpPr>
        <p:grpSpPr>
          <a:xfrm>
            <a:off x="1204823" y="4225329"/>
            <a:ext cx="10114121" cy="1077218"/>
            <a:chOff x="1204823" y="3768125"/>
            <a:chExt cx="10114121" cy="1077218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A9C1938-D22F-9141-9F34-92DE09600F8B}"/>
                </a:ext>
              </a:extLst>
            </p:cNvPr>
            <p:cNvSpPr txBox="1"/>
            <p:nvPr/>
          </p:nvSpPr>
          <p:spPr>
            <a:xfrm>
              <a:off x="1204823" y="3768125"/>
              <a:ext cx="1795684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location (P276) </a:t>
              </a:r>
            </a:p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    is parent of </a:t>
              </a:r>
            </a:p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located in admin. </a:t>
              </a:r>
            </a:p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area (P131)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5BC76E5-01CF-1A45-80A7-C8BC43FE22B8}"/>
                </a:ext>
              </a:extLst>
            </p:cNvPr>
            <p:cNvGrpSpPr/>
            <p:nvPr/>
          </p:nvGrpSpPr>
          <p:grpSpPr>
            <a:xfrm>
              <a:off x="2871638" y="3792786"/>
              <a:ext cx="3843776" cy="917947"/>
              <a:chOff x="1207938" y="3922766"/>
              <a:chExt cx="3843776" cy="917947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336BCA9-214D-3A46-8CF2-7567D5409ED6}"/>
                  </a:ext>
                </a:extLst>
              </p:cNvPr>
              <p:cNvSpPr/>
              <p:nvPr/>
            </p:nvSpPr>
            <p:spPr>
              <a:xfrm>
                <a:off x="2869176" y="4547188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  <p:cxnSp>
            <p:nvCxnSpPr>
              <p:cNvPr id="65" name="Curved Connector 64">
                <a:extLst>
                  <a:ext uri="{FF2B5EF4-FFF2-40B4-BE49-F238E27FC236}">
                    <a16:creationId xmlns:a16="http://schemas.microsoft.com/office/drawing/2014/main" id="{27E8CC16-CE92-184D-A0FC-FB0A2ABD5359}"/>
                  </a:ext>
                </a:extLst>
              </p:cNvPr>
              <p:cNvCxnSpPr>
                <a:cxnSpLocks/>
                <a:stCxn id="76" idx="5"/>
                <a:endCxn id="64" idx="2"/>
              </p:cNvCxnSpPr>
              <p:nvPr/>
            </p:nvCxnSpPr>
            <p:spPr>
              <a:xfrm rot="16200000" flipH="1">
                <a:off x="2328740" y="4143912"/>
                <a:ext cx="201294" cy="879577"/>
              </a:xfrm>
              <a:prstGeom prst="curvedConnector2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EF8CD5-4970-7041-BFA3-A0EEC84E9BA2}"/>
                  </a:ext>
                </a:extLst>
              </p:cNvPr>
              <p:cNvSpPr txBox="1"/>
              <p:nvPr/>
            </p:nvSpPr>
            <p:spPr>
              <a:xfrm>
                <a:off x="2055460" y="4502159"/>
                <a:ext cx="60785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P131</a:t>
                </a:r>
              </a:p>
            </p:txBody>
          </p:sp>
          <p:cxnSp>
            <p:nvCxnSpPr>
              <p:cNvPr id="69" name="Curved Connector 68">
                <a:extLst>
                  <a:ext uri="{FF2B5EF4-FFF2-40B4-BE49-F238E27FC236}">
                    <a16:creationId xmlns:a16="http://schemas.microsoft.com/office/drawing/2014/main" id="{4D470F98-CD58-A04F-A542-780A10FC8BC0}"/>
                  </a:ext>
                </a:extLst>
              </p:cNvPr>
              <p:cNvCxnSpPr>
                <a:cxnSpLocks/>
                <a:stCxn id="64" idx="6"/>
                <a:endCxn id="74" idx="4"/>
              </p:cNvCxnSpPr>
              <p:nvPr/>
            </p:nvCxnSpPr>
            <p:spPr>
              <a:xfrm flipV="1">
                <a:off x="3143496" y="4523227"/>
                <a:ext cx="976564" cy="161121"/>
              </a:xfrm>
              <a:prstGeom prst="curvedConnector2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08D373B-AB25-D74A-BAD0-B3E7AEC4DA1A}"/>
                  </a:ext>
                </a:extLst>
              </p:cNvPr>
              <p:cNvSpPr txBox="1"/>
              <p:nvPr/>
            </p:nvSpPr>
            <p:spPr>
              <a:xfrm>
                <a:off x="3305083" y="4502159"/>
                <a:ext cx="60785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P131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070723E-0C6F-504D-8C67-C5B22A3B7595}"/>
                  </a:ext>
                </a:extLst>
              </p:cNvPr>
              <p:cNvSpPr txBox="1"/>
              <p:nvPr/>
            </p:nvSpPr>
            <p:spPr>
              <a:xfrm>
                <a:off x="1207938" y="420628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City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1A90179-73A0-E041-AD06-17E74BECEE41}"/>
                  </a:ext>
                </a:extLst>
              </p:cNvPr>
              <p:cNvSpPr/>
              <p:nvPr/>
            </p:nvSpPr>
            <p:spPr>
              <a:xfrm>
                <a:off x="1755452" y="4248907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3B3603F-9E21-1445-BFA8-BCBA43A314F0}"/>
                  </a:ext>
                </a:extLst>
              </p:cNvPr>
              <p:cNvSpPr txBox="1"/>
              <p:nvPr/>
            </p:nvSpPr>
            <p:spPr>
              <a:xfrm>
                <a:off x="4191636" y="4216790"/>
                <a:ext cx="8600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State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9DE4124-2DE4-344F-AF8F-F199BA4C4330}"/>
                  </a:ext>
                </a:extLst>
              </p:cNvPr>
              <p:cNvSpPr/>
              <p:nvPr/>
            </p:nvSpPr>
            <p:spPr>
              <a:xfrm>
                <a:off x="3982900" y="4248907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4D9CE87-10E0-F949-9FA6-3B1AFABB6E0B}"/>
                  </a:ext>
                </a:extLst>
              </p:cNvPr>
              <p:cNvSpPr/>
              <p:nvPr/>
            </p:nvSpPr>
            <p:spPr>
              <a:xfrm>
                <a:off x="2869176" y="3970320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8C377F04-D235-7D46-81ED-F4F58937E02D}"/>
                  </a:ext>
                </a:extLst>
              </p:cNvPr>
              <p:cNvCxnSpPr>
                <a:cxnSpLocks/>
                <a:stCxn id="76" idx="7"/>
                <a:endCxn id="95" idx="2"/>
              </p:cNvCxnSpPr>
              <p:nvPr/>
            </p:nvCxnSpPr>
            <p:spPr>
              <a:xfrm rot="5400000" flipH="1" flipV="1">
                <a:off x="2338587" y="3758492"/>
                <a:ext cx="181600" cy="879577"/>
              </a:xfrm>
              <a:prstGeom prst="curvedConnector2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Curved Connector 101">
                <a:extLst>
                  <a:ext uri="{FF2B5EF4-FFF2-40B4-BE49-F238E27FC236}">
                    <a16:creationId xmlns:a16="http://schemas.microsoft.com/office/drawing/2014/main" id="{F2C62AD6-F4E1-C14C-9F91-D75245F8E19B}"/>
                  </a:ext>
                </a:extLst>
              </p:cNvPr>
              <p:cNvCxnSpPr>
                <a:cxnSpLocks/>
                <a:stCxn id="95" idx="6"/>
                <a:endCxn id="74" idx="0"/>
              </p:cNvCxnSpPr>
              <p:nvPr/>
            </p:nvCxnSpPr>
            <p:spPr>
              <a:xfrm>
                <a:off x="3143496" y="4107480"/>
                <a:ext cx="976564" cy="141427"/>
              </a:xfrm>
              <a:prstGeom prst="curvedConnector2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6AE42C3-507C-0848-BC4D-72AF51A9F47D}"/>
                  </a:ext>
                </a:extLst>
              </p:cNvPr>
              <p:cNvSpPr txBox="1"/>
              <p:nvPr/>
            </p:nvSpPr>
            <p:spPr>
              <a:xfrm>
                <a:off x="3278835" y="3922766"/>
                <a:ext cx="60785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P276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3BA940B-4648-BC4D-BD1B-6FE34CE2982E}"/>
                  </a:ext>
                </a:extLst>
              </p:cNvPr>
              <p:cNvSpPr txBox="1"/>
              <p:nvPr/>
            </p:nvSpPr>
            <p:spPr>
              <a:xfrm>
                <a:off x="2047172" y="3948913"/>
                <a:ext cx="60785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P276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B833E9C-390B-CA46-9AA3-91C4A4C17E4B}"/>
                </a:ext>
              </a:extLst>
            </p:cNvPr>
            <p:cNvGrpSpPr/>
            <p:nvPr/>
          </p:nvGrpSpPr>
          <p:grpSpPr>
            <a:xfrm>
              <a:off x="7475168" y="3792786"/>
              <a:ext cx="3843776" cy="917947"/>
              <a:chOff x="1207938" y="3922766"/>
              <a:chExt cx="3843776" cy="917947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F5B4039-C19E-DA4A-A183-87326694E413}"/>
                  </a:ext>
                </a:extLst>
              </p:cNvPr>
              <p:cNvSpPr/>
              <p:nvPr/>
            </p:nvSpPr>
            <p:spPr>
              <a:xfrm>
                <a:off x="2869176" y="4547188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  <p:cxnSp>
            <p:nvCxnSpPr>
              <p:cNvPr id="148" name="Curved Connector 147">
                <a:extLst>
                  <a:ext uri="{FF2B5EF4-FFF2-40B4-BE49-F238E27FC236}">
                    <a16:creationId xmlns:a16="http://schemas.microsoft.com/office/drawing/2014/main" id="{55F1F6AD-C256-9940-872A-E47732CE5135}"/>
                  </a:ext>
                </a:extLst>
              </p:cNvPr>
              <p:cNvCxnSpPr>
                <a:cxnSpLocks/>
                <a:stCxn id="153" idx="5"/>
                <a:endCxn id="147" idx="2"/>
              </p:cNvCxnSpPr>
              <p:nvPr/>
            </p:nvCxnSpPr>
            <p:spPr>
              <a:xfrm rot="16200000" flipH="1">
                <a:off x="2328740" y="4143912"/>
                <a:ext cx="201294" cy="879577"/>
              </a:xfrm>
              <a:prstGeom prst="curvedConnector2">
                <a:avLst/>
              </a:prstGeom>
              <a:ln>
                <a:tailEnd type="triangle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26AEF84-EC25-074E-9635-B4995604E6E6}"/>
                  </a:ext>
                </a:extLst>
              </p:cNvPr>
              <p:cNvSpPr txBox="1"/>
              <p:nvPr/>
            </p:nvSpPr>
            <p:spPr>
              <a:xfrm>
                <a:off x="2055460" y="4502159"/>
                <a:ext cx="60785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P131</a:t>
                </a:r>
              </a:p>
            </p:txBody>
          </p:sp>
          <p:cxnSp>
            <p:nvCxnSpPr>
              <p:cNvPr id="150" name="Curved Connector 149">
                <a:extLst>
                  <a:ext uri="{FF2B5EF4-FFF2-40B4-BE49-F238E27FC236}">
                    <a16:creationId xmlns:a16="http://schemas.microsoft.com/office/drawing/2014/main" id="{8189AD91-D2B5-7B4A-89EB-BE8EE83A89B9}"/>
                  </a:ext>
                </a:extLst>
              </p:cNvPr>
              <p:cNvCxnSpPr>
                <a:cxnSpLocks/>
                <a:stCxn id="147" idx="6"/>
                <a:endCxn id="155" idx="4"/>
              </p:cNvCxnSpPr>
              <p:nvPr/>
            </p:nvCxnSpPr>
            <p:spPr>
              <a:xfrm flipV="1">
                <a:off x="3143496" y="4523227"/>
                <a:ext cx="976564" cy="161121"/>
              </a:xfrm>
              <a:prstGeom prst="curvedConnector2">
                <a:avLst/>
              </a:prstGeom>
              <a:ln>
                <a:tailEnd type="triangle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CF9EACA-B9BA-A548-99C0-0EBA9C0BFA8D}"/>
                  </a:ext>
                </a:extLst>
              </p:cNvPr>
              <p:cNvSpPr txBox="1"/>
              <p:nvPr/>
            </p:nvSpPr>
            <p:spPr>
              <a:xfrm>
                <a:off x="3305083" y="4502159"/>
                <a:ext cx="60785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P131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C61E395-C2A9-0847-AE10-6EA327C841E5}"/>
                  </a:ext>
                </a:extLst>
              </p:cNvPr>
              <p:cNvSpPr txBox="1"/>
              <p:nvPr/>
            </p:nvSpPr>
            <p:spPr>
              <a:xfrm>
                <a:off x="1207938" y="420628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City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0323DCE-F6A0-7D49-8E03-BEC9BAED66A4}"/>
                  </a:ext>
                </a:extLst>
              </p:cNvPr>
              <p:cNvSpPr/>
              <p:nvPr/>
            </p:nvSpPr>
            <p:spPr>
              <a:xfrm>
                <a:off x="1755452" y="4248907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61E7F01-90B8-4E4A-81DC-7C64098230DF}"/>
                  </a:ext>
                </a:extLst>
              </p:cNvPr>
              <p:cNvSpPr txBox="1"/>
              <p:nvPr/>
            </p:nvSpPr>
            <p:spPr>
              <a:xfrm>
                <a:off x="4191636" y="4216790"/>
                <a:ext cx="8600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State</a:t>
                </a: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6F70C6A-D298-D945-A535-B3EF571F7675}"/>
                  </a:ext>
                </a:extLst>
              </p:cNvPr>
              <p:cNvSpPr/>
              <p:nvPr/>
            </p:nvSpPr>
            <p:spPr>
              <a:xfrm>
                <a:off x="3982900" y="4248907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CBE4A54-F07E-A949-A42F-12B850535DCC}"/>
                  </a:ext>
                </a:extLst>
              </p:cNvPr>
              <p:cNvSpPr/>
              <p:nvPr/>
            </p:nvSpPr>
            <p:spPr>
              <a:xfrm>
                <a:off x="2869176" y="3970320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  <p:cxnSp>
            <p:nvCxnSpPr>
              <p:cNvPr id="157" name="Curved Connector 156">
                <a:extLst>
                  <a:ext uri="{FF2B5EF4-FFF2-40B4-BE49-F238E27FC236}">
                    <a16:creationId xmlns:a16="http://schemas.microsoft.com/office/drawing/2014/main" id="{B45BD78B-9AEA-6D45-979B-431417BD4040}"/>
                  </a:ext>
                </a:extLst>
              </p:cNvPr>
              <p:cNvCxnSpPr>
                <a:cxnSpLocks/>
                <a:stCxn id="153" idx="7"/>
                <a:endCxn id="156" idx="2"/>
              </p:cNvCxnSpPr>
              <p:nvPr/>
            </p:nvCxnSpPr>
            <p:spPr>
              <a:xfrm rot="5400000" flipH="1" flipV="1">
                <a:off x="2338587" y="3758492"/>
                <a:ext cx="181600" cy="879577"/>
              </a:xfrm>
              <a:prstGeom prst="curvedConnector2">
                <a:avLst/>
              </a:prstGeom>
              <a:ln>
                <a:tailEnd type="triangle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urved Connector 157">
                <a:extLst>
                  <a:ext uri="{FF2B5EF4-FFF2-40B4-BE49-F238E27FC236}">
                    <a16:creationId xmlns:a16="http://schemas.microsoft.com/office/drawing/2014/main" id="{C8F0CDF9-E650-9046-A022-B9059261B2D4}"/>
                  </a:ext>
                </a:extLst>
              </p:cNvPr>
              <p:cNvCxnSpPr>
                <a:cxnSpLocks/>
                <a:stCxn id="156" idx="6"/>
                <a:endCxn id="155" idx="0"/>
              </p:cNvCxnSpPr>
              <p:nvPr/>
            </p:nvCxnSpPr>
            <p:spPr>
              <a:xfrm>
                <a:off x="3143496" y="4107480"/>
                <a:ext cx="976564" cy="141427"/>
              </a:xfrm>
              <a:prstGeom prst="curvedConnector2">
                <a:avLst/>
              </a:prstGeom>
              <a:ln>
                <a:tailEnd type="triangle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872E6ABD-8F4C-BF48-9BD5-C44FA7141296}"/>
                  </a:ext>
                </a:extLst>
              </p:cNvPr>
              <p:cNvSpPr txBox="1"/>
              <p:nvPr/>
            </p:nvSpPr>
            <p:spPr>
              <a:xfrm>
                <a:off x="3278835" y="3922766"/>
                <a:ext cx="60785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P276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ED05B9C-A3A9-DC4F-91B1-39F62B1CECC7}"/>
                  </a:ext>
                </a:extLst>
              </p:cNvPr>
              <p:cNvSpPr txBox="1"/>
              <p:nvPr/>
            </p:nvSpPr>
            <p:spPr>
              <a:xfrm>
                <a:off x="2047172" y="3948913"/>
                <a:ext cx="60785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P276</a:t>
                </a:r>
              </a:p>
            </p:txBody>
          </p:sp>
        </p:grpSp>
        <p:sp>
          <p:nvSpPr>
            <p:cNvPr id="166" name="Right Arrow 165">
              <a:extLst>
                <a:ext uri="{FF2B5EF4-FFF2-40B4-BE49-F238E27FC236}">
                  <a16:creationId xmlns:a16="http://schemas.microsoft.com/office/drawing/2014/main" id="{0D98187F-3C78-4E47-A756-86CF712E59E5}"/>
                </a:ext>
              </a:extLst>
            </p:cNvPr>
            <p:cNvSpPr/>
            <p:nvPr/>
          </p:nvSpPr>
          <p:spPr>
            <a:xfrm>
              <a:off x="6808534" y="4203737"/>
              <a:ext cx="548640" cy="13716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59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Post-Processing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514350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PSL outputs probability of each relationships and types.</a:t>
            </a:r>
          </a:p>
          <a:p>
            <a:pPr marL="457200" indent="-514350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457200" indent="-514350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Use BANK algorithm to choose the most probable relationships</a:t>
            </a:r>
          </a:p>
          <a:p>
            <a:pPr marL="857250" lvl="1" indent="-514350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Avoid unnecessary loops</a:t>
            </a:r>
          </a:p>
          <a:p>
            <a:pPr marL="857250" lvl="1" indent="-514350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Prefer tree structure if possible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FECC0B51-604D-2745-8B2A-A6F4931E4EB8}"/>
              </a:ext>
            </a:extLst>
          </p:cNvPr>
          <p:cNvCxnSpPr>
            <a:cxnSpLocks/>
            <a:stCxn id="29" idx="4"/>
            <a:endCxn id="31" idx="4"/>
          </p:cNvCxnSpPr>
          <p:nvPr/>
        </p:nvCxnSpPr>
        <p:spPr>
          <a:xfrm rot="16200000" flipH="1">
            <a:off x="5975069" y="569688"/>
            <a:ext cx="12700" cy="3890874"/>
          </a:xfrm>
          <a:prstGeom prst="curvedConnector3">
            <a:avLst>
              <a:gd name="adj1" fmla="val 180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21490B-A003-5F4A-92DB-BEF6DDCADA6C}"/>
              </a:ext>
            </a:extLst>
          </p:cNvPr>
          <p:cNvSpPr txBox="1"/>
          <p:nvPr/>
        </p:nvSpPr>
        <p:spPr>
          <a:xfrm>
            <a:off x="4988990" y="2508774"/>
            <a:ext cx="20204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located in (P131) p=0.89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B1100C-FF62-1B4B-9DA3-435A4D47BC43}"/>
              </a:ext>
            </a:extLst>
          </p:cNvPr>
          <p:cNvGrpSpPr/>
          <p:nvPr/>
        </p:nvGrpSpPr>
        <p:grpSpPr>
          <a:xfrm>
            <a:off x="3031913" y="2198179"/>
            <a:ext cx="1134879" cy="369332"/>
            <a:chOff x="3998353" y="2198179"/>
            <a:chExt cx="1134879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4AAAA6-9788-A24B-ACF2-258C95AFCD7B}"/>
                </a:ext>
              </a:extLst>
            </p:cNvPr>
            <p:cNvSpPr txBox="1"/>
            <p:nvPr/>
          </p:nvSpPr>
          <p:spPr>
            <a:xfrm>
              <a:off x="3998353" y="2198179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Airport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BECB27-E6F5-874E-B813-47FB39206B34}"/>
                </a:ext>
              </a:extLst>
            </p:cNvPr>
            <p:cNvSpPr/>
            <p:nvPr/>
          </p:nvSpPr>
          <p:spPr>
            <a:xfrm>
              <a:off x="4858912" y="2240805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C4CBAB-CF04-5049-846C-42333190FA90}"/>
              </a:ext>
            </a:extLst>
          </p:cNvPr>
          <p:cNvGrpSpPr/>
          <p:nvPr/>
        </p:nvGrpSpPr>
        <p:grpSpPr>
          <a:xfrm>
            <a:off x="7783346" y="2208688"/>
            <a:ext cx="1012828" cy="369332"/>
            <a:chOff x="7086360" y="2083185"/>
            <a:chExt cx="1012828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DF6F71-FFB6-B346-B9F8-935831F1BFF0}"/>
                </a:ext>
              </a:extLst>
            </p:cNvPr>
            <p:cNvSpPr txBox="1"/>
            <p:nvPr/>
          </p:nvSpPr>
          <p:spPr>
            <a:xfrm>
              <a:off x="7239110" y="2083185"/>
              <a:ext cx="860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City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06D232-7730-0D44-AEF9-ED40D3754313}"/>
                </a:ext>
              </a:extLst>
            </p:cNvPr>
            <p:cNvSpPr/>
            <p:nvPr/>
          </p:nvSpPr>
          <p:spPr>
            <a:xfrm>
              <a:off x="7086360" y="2115302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851C847A-6E9B-414C-B185-4724206582C7}"/>
              </a:ext>
            </a:extLst>
          </p:cNvPr>
          <p:cNvCxnSpPr>
            <a:cxnSpLocks/>
            <a:stCxn id="29" idx="0"/>
            <a:endCxn id="31" idx="0"/>
          </p:cNvCxnSpPr>
          <p:nvPr/>
        </p:nvCxnSpPr>
        <p:spPr>
          <a:xfrm rot="5400000" flipH="1" flipV="1">
            <a:off x="5975069" y="295368"/>
            <a:ext cx="12700" cy="3890874"/>
          </a:xfrm>
          <a:prstGeom prst="curvedConnector3">
            <a:avLst>
              <a:gd name="adj1" fmla="val 1800000"/>
            </a:avLst>
          </a:prstGeom>
          <a:ln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A7FB14-B8A5-634A-A112-C2A2A5D05DBA}"/>
              </a:ext>
            </a:extLst>
          </p:cNvPr>
          <p:cNvSpPr txBox="1"/>
          <p:nvPr/>
        </p:nvSpPr>
        <p:spPr>
          <a:xfrm>
            <a:off x="4772841" y="1724656"/>
            <a:ext cx="22719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place served (P931): 0.91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9A3777C-F952-6344-B43B-65B0552F496A}"/>
              </a:ext>
            </a:extLst>
          </p:cNvPr>
          <p:cNvGrpSpPr/>
          <p:nvPr/>
        </p:nvGrpSpPr>
        <p:grpSpPr>
          <a:xfrm>
            <a:off x="2783065" y="4342876"/>
            <a:ext cx="3297189" cy="1890143"/>
            <a:chOff x="2334556" y="4108365"/>
            <a:chExt cx="3297189" cy="189014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1B14DCC-FD2A-1547-95EF-7B1CF8785A05}"/>
                </a:ext>
              </a:extLst>
            </p:cNvPr>
            <p:cNvGrpSpPr/>
            <p:nvPr/>
          </p:nvGrpSpPr>
          <p:grpSpPr>
            <a:xfrm>
              <a:off x="2553039" y="4158210"/>
              <a:ext cx="973777" cy="369332"/>
              <a:chOff x="4159455" y="2198179"/>
              <a:chExt cx="973777" cy="369332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8C01036-A453-6046-95DA-05BD87DD0012}"/>
                  </a:ext>
                </a:extLst>
              </p:cNvPr>
              <p:cNvSpPr txBox="1"/>
              <p:nvPr/>
            </p:nvSpPr>
            <p:spPr>
              <a:xfrm>
                <a:off x="4159455" y="2198179"/>
                <a:ext cx="558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City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9F39F6E-5C4E-B947-9D9B-F8FE332E8EF9}"/>
                  </a:ext>
                </a:extLst>
              </p:cNvPr>
              <p:cNvSpPr/>
              <p:nvPr/>
            </p:nvSpPr>
            <p:spPr>
              <a:xfrm>
                <a:off x="4858912" y="2240805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7310CAF-C85E-C04C-9F5A-59823C67243E}"/>
                </a:ext>
              </a:extLst>
            </p:cNvPr>
            <p:cNvGrpSpPr/>
            <p:nvPr/>
          </p:nvGrpSpPr>
          <p:grpSpPr>
            <a:xfrm>
              <a:off x="4617495" y="4510536"/>
              <a:ext cx="1014250" cy="369332"/>
              <a:chOff x="4858912" y="2177678"/>
              <a:chExt cx="1014250" cy="36933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774D1F-0F2F-1848-9DA4-4206AEB8B531}"/>
                  </a:ext>
                </a:extLst>
              </p:cNvPr>
              <p:cNvSpPr txBox="1"/>
              <p:nvPr/>
            </p:nvSpPr>
            <p:spPr>
              <a:xfrm>
                <a:off x="5177139" y="2177678"/>
                <a:ext cx="6960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State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5ADAE11-83D9-B649-8CA1-ED6267510F42}"/>
                  </a:ext>
                </a:extLst>
              </p:cNvPr>
              <p:cNvSpPr/>
              <p:nvPr/>
            </p:nvSpPr>
            <p:spPr>
              <a:xfrm>
                <a:off x="4858912" y="2240805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483DC62-05BC-C143-A8C0-E4CAB42AADE8}"/>
                </a:ext>
              </a:extLst>
            </p:cNvPr>
            <p:cNvGrpSpPr/>
            <p:nvPr/>
          </p:nvGrpSpPr>
          <p:grpSpPr>
            <a:xfrm>
              <a:off x="3907053" y="5342666"/>
              <a:ext cx="958916" cy="655842"/>
              <a:chOff x="4516614" y="2240805"/>
              <a:chExt cx="958916" cy="655842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F5DD25-ECA6-844D-B2DC-DB877228362F}"/>
                  </a:ext>
                </a:extLst>
              </p:cNvPr>
              <p:cNvSpPr txBox="1"/>
              <p:nvPr/>
            </p:nvSpPr>
            <p:spPr>
              <a:xfrm>
                <a:off x="4516614" y="2527315"/>
                <a:ext cx="958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Country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4A9A945-2CB7-104A-BCAA-824BA3D9D031}"/>
                  </a:ext>
                </a:extLst>
              </p:cNvPr>
              <p:cNvSpPr/>
              <p:nvPr/>
            </p:nvSpPr>
            <p:spPr>
              <a:xfrm>
                <a:off x="4858912" y="2240805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F70381C4-BEC8-9049-9164-D51E4A8E4FAE}"/>
                </a:ext>
              </a:extLst>
            </p:cNvPr>
            <p:cNvCxnSpPr>
              <a:cxnSpLocks/>
              <a:stCxn id="47" idx="6"/>
              <a:endCxn id="50" idx="0"/>
            </p:cNvCxnSpPr>
            <p:nvPr/>
          </p:nvCxnSpPr>
          <p:spPr>
            <a:xfrm>
              <a:off x="3526816" y="4337996"/>
              <a:ext cx="1227839" cy="235667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D35BF26E-8362-2C45-8346-324ABCD68968}"/>
                </a:ext>
              </a:extLst>
            </p:cNvPr>
            <p:cNvCxnSpPr>
              <a:cxnSpLocks/>
              <a:stCxn id="50" idx="4"/>
              <a:endCxn id="53" idx="6"/>
            </p:cNvCxnSpPr>
            <p:nvPr/>
          </p:nvCxnSpPr>
          <p:spPr>
            <a:xfrm rot="5400000">
              <a:off x="4323242" y="5048412"/>
              <a:ext cx="631843" cy="230984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urved Connector 59">
              <a:extLst>
                <a:ext uri="{FF2B5EF4-FFF2-40B4-BE49-F238E27FC236}">
                  <a16:creationId xmlns:a16="http://schemas.microsoft.com/office/drawing/2014/main" id="{1B7BCD7F-CFE7-2142-B657-D2144255F705}"/>
                </a:ext>
              </a:extLst>
            </p:cNvPr>
            <p:cNvCxnSpPr>
              <a:cxnSpLocks/>
              <a:stCxn id="53" idx="2"/>
              <a:endCxn id="47" idx="3"/>
            </p:cNvCxnSpPr>
            <p:nvPr/>
          </p:nvCxnSpPr>
          <p:spPr>
            <a:xfrm rot="10800000">
              <a:off x="3292669" y="4434984"/>
              <a:ext cx="956682" cy="1044843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24C7E4-8555-534A-9D1D-ABA6F25BF943}"/>
                </a:ext>
              </a:extLst>
            </p:cNvPr>
            <p:cNvSpPr txBox="1"/>
            <p:nvPr/>
          </p:nvSpPr>
          <p:spPr>
            <a:xfrm>
              <a:off x="3722222" y="4108365"/>
              <a:ext cx="17933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located (P131)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371300-D2BD-1541-A51D-6D99301D2CA6}"/>
                </a:ext>
              </a:extLst>
            </p:cNvPr>
            <p:cNvSpPr txBox="1"/>
            <p:nvPr/>
          </p:nvSpPr>
          <p:spPr>
            <a:xfrm>
              <a:off x="4424615" y="4923151"/>
              <a:ext cx="8014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P131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6AFBF30-745B-D84E-B899-FCEABACD7603}"/>
                </a:ext>
              </a:extLst>
            </p:cNvPr>
            <p:cNvSpPr txBox="1"/>
            <p:nvPr/>
          </p:nvSpPr>
          <p:spPr>
            <a:xfrm>
              <a:off x="2334556" y="4884492"/>
              <a:ext cx="17933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contains (P150)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081B2E5-5BA1-ED49-9607-9CAE4EE3F7F4}"/>
              </a:ext>
            </a:extLst>
          </p:cNvPr>
          <p:cNvGrpSpPr/>
          <p:nvPr/>
        </p:nvGrpSpPr>
        <p:grpSpPr>
          <a:xfrm>
            <a:off x="7361110" y="4342876"/>
            <a:ext cx="3078706" cy="1890143"/>
            <a:chOff x="2553039" y="4108365"/>
            <a:chExt cx="3078706" cy="1890143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FC449D9-A87C-7049-8C51-505D4DA6EBBB}"/>
                </a:ext>
              </a:extLst>
            </p:cNvPr>
            <p:cNvGrpSpPr/>
            <p:nvPr/>
          </p:nvGrpSpPr>
          <p:grpSpPr>
            <a:xfrm>
              <a:off x="2553039" y="4158210"/>
              <a:ext cx="973777" cy="369332"/>
              <a:chOff x="4159455" y="2198179"/>
              <a:chExt cx="973777" cy="36933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BE6A47B-C0CC-5044-AED3-E09A22E4B932}"/>
                  </a:ext>
                </a:extLst>
              </p:cNvPr>
              <p:cNvSpPr txBox="1"/>
              <p:nvPr/>
            </p:nvSpPr>
            <p:spPr>
              <a:xfrm>
                <a:off x="4159455" y="2198179"/>
                <a:ext cx="558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City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FF3D562-AC09-EE47-AE2D-AC6CF5CB4DE9}"/>
                  </a:ext>
                </a:extLst>
              </p:cNvPr>
              <p:cNvSpPr/>
              <p:nvPr/>
            </p:nvSpPr>
            <p:spPr>
              <a:xfrm>
                <a:off x="4858912" y="2240805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CD1D8B5-4858-0049-BDA2-3DB921C98069}"/>
                </a:ext>
              </a:extLst>
            </p:cNvPr>
            <p:cNvGrpSpPr/>
            <p:nvPr/>
          </p:nvGrpSpPr>
          <p:grpSpPr>
            <a:xfrm>
              <a:off x="4617495" y="4510536"/>
              <a:ext cx="1014250" cy="369332"/>
              <a:chOff x="4858912" y="2177678"/>
              <a:chExt cx="1014250" cy="369332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EC7654E-31FB-F648-B1C6-8946DDB84F1C}"/>
                  </a:ext>
                </a:extLst>
              </p:cNvPr>
              <p:cNvSpPr txBox="1"/>
              <p:nvPr/>
            </p:nvSpPr>
            <p:spPr>
              <a:xfrm>
                <a:off x="5177139" y="2177678"/>
                <a:ext cx="6960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State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2DCCEE8-7998-224B-84F3-18724DB263F4}"/>
                  </a:ext>
                </a:extLst>
              </p:cNvPr>
              <p:cNvSpPr/>
              <p:nvPr/>
            </p:nvSpPr>
            <p:spPr>
              <a:xfrm>
                <a:off x="4858912" y="2240805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F5C9C09-A4D9-8741-B089-CD69061D374F}"/>
                </a:ext>
              </a:extLst>
            </p:cNvPr>
            <p:cNvGrpSpPr/>
            <p:nvPr/>
          </p:nvGrpSpPr>
          <p:grpSpPr>
            <a:xfrm>
              <a:off x="3907053" y="5342666"/>
              <a:ext cx="958916" cy="655842"/>
              <a:chOff x="4516614" y="2240805"/>
              <a:chExt cx="958916" cy="655842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F2D1C6B-3F84-7248-9B69-95045DC4BCAA}"/>
                  </a:ext>
                </a:extLst>
              </p:cNvPr>
              <p:cNvSpPr txBox="1"/>
              <p:nvPr/>
            </p:nvSpPr>
            <p:spPr>
              <a:xfrm>
                <a:off x="4516614" y="2527315"/>
                <a:ext cx="958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Country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C290414-903F-C349-B2BF-076CA46AC954}"/>
                  </a:ext>
                </a:extLst>
              </p:cNvPr>
              <p:cNvSpPr/>
              <p:nvPr/>
            </p:nvSpPr>
            <p:spPr>
              <a:xfrm>
                <a:off x="4858912" y="2240805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79283A09-CE11-DF45-80DD-B309D53CA935}"/>
                </a:ext>
              </a:extLst>
            </p:cNvPr>
            <p:cNvCxnSpPr>
              <a:cxnSpLocks/>
              <a:stCxn id="84" idx="6"/>
              <a:endCxn id="82" idx="0"/>
            </p:cNvCxnSpPr>
            <p:nvPr/>
          </p:nvCxnSpPr>
          <p:spPr>
            <a:xfrm>
              <a:off x="3526816" y="4337996"/>
              <a:ext cx="1227839" cy="235667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urved Connector 73">
              <a:extLst>
                <a:ext uri="{FF2B5EF4-FFF2-40B4-BE49-F238E27FC236}">
                  <a16:creationId xmlns:a16="http://schemas.microsoft.com/office/drawing/2014/main" id="{54C6614C-19C2-C744-9459-45934D99063C}"/>
                </a:ext>
              </a:extLst>
            </p:cNvPr>
            <p:cNvCxnSpPr>
              <a:cxnSpLocks/>
              <a:stCxn id="82" idx="4"/>
              <a:endCxn id="80" idx="6"/>
            </p:cNvCxnSpPr>
            <p:nvPr/>
          </p:nvCxnSpPr>
          <p:spPr>
            <a:xfrm rot="5400000">
              <a:off x="4323242" y="5048412"/>
              <a:ext cx="631843" cy="230984"/>
            </a:xfrm>
            <a:prstGeom prst="curved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F4ECF9F-2985-F547-A5A6-1DE8F8C73F7B}"/>
                </a:ext>
              </a:extLst>
            </p:cNvPr>
            <p:cNvSpPr txBox="1"/>
            <p:nvPr/>
          </p:nvSpPr>
          <p:spPr>
            <a:xfrm>
              <a:off x="3722222" y="4108365"/>
              <a:ext cx="17933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located (P131)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2054A1B-55DA-A943-960A-4A57283BB722}"/>
                </a:ext>
              </a:extLst>
            </p:cNvPr>
            <p:cNvSpPr txBox="1"/>
            <p:nvPr/>
          </p:nvSpPr>
          <p:spPr>
            <a:xfrm>
              <a:off x="4424615" y="4923151"/>
              <a:ext cx="8014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P131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701469-09DB-D146-9B3A-94C2F0C48E95}"/>
              </a:ext>
            </a:extLst>
          </p:cNvPr>
          <p:cNvSpPr txBox="1"/>
          <p:nvPr/>
        </p:nvSpPr>
        <p:spPr>
          <a:xfrm>
            <a:off x="2528671" y="585149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BEFORE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E75C4132-295C-5249-B427-E9911BBC2DA8}"/>
              </a:ext>
            </a:extLst>
          </p:cNvPr>
          <p:cNvSpPr/>
          <p:nvPr/>
        </p:nvSpPr>
        <p:spPr>
          <a:xfrm>
            <a:off x="6630669" y="5021770"/>
            <a:ext cx="54864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F5329E-02ED-4D4E-AFF1-F071E02FA86C}"/>
              </a:ext>
            </a:extLst>
          </p:cNvPr>
          <p:cNvSpPr txBox="1"/>
          <p:nvPr/>
        </p:nvSpPr>
        <p:spPr>
          <a:xfrm>
            <a:off x="7315108" y="585149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882566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64E695-0F1E-F34B-BDFC-12E83B4F7020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Evaluation of 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5711949"/>
          </a:xfrm>
        </p:spPr>
        <p:txBody>
          <a:bodyPr/>
          <a:lstStyle/>
          <a:p>
            <a:pPr marL="285750" indent="-28575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Collective reasoning is beneficial</a:t>
            </a:r>
          </a:p>
          <a:p>
            <a:pPr marL="685800"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Avoid cascading errors from subject column detection phase</a:t>
            </a:r>
          </a:p>
          <a:p>
            <a:pPr marL="685800"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Handle complex schema: multiple entities’ types and n-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ary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relationships</a:t>
            </a:r>
          </a:p>
          <a:p>
            <a:pPr marL="685800"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CMU Sans Serif Medium" panose="02000603000000000000" pitchFamily="2" charset="0"/>
            </a:endParaRPr>
          </a:p>
          <a:p>
            <a:pPr marL="985838" lvl="2"/>
            <a:endParaRPr lang="en-US" sz="2100" dirty="0">
              <a:latin typeface="Source Sans Pro" panose="020B0503030403020204" pitchFamily="34" charset="0"/>
              <a:ea typeface="Source Sans Pro" panose="020B0503030403020204" pitchFamily="34" charset="0"/>
              <a:cs typeface="CMU Sans Serif Medium" panose="02000603000000000000" pitchFamily="2" charset="0"/>
            </a:endParaRPr>
          </a:p>
          <a:p>
            <a:pPr marL="0" indent="0">
              <a:buNone/>
            </a:pPr>
            <a:endParaRPr lang="en-US" sz="2500" dirty="0">
              <a:latin typeface="Source Sans Pro" panose="020B0503030403020204" pitchFamily="34" charset="0"/>
              <a:ea typeface="Source Sans Pro" panose="020B0503030403020204" pitchFamily="34" charset="0"/>
              <a:cs typeface="CMU Sans Serif Medium" panose="02000603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80992-66FF-FD40-BF5B-74247442C4F6}"/>
              </a:ext>
            </a:extLst>
          </p:cNvPr>
          <p:cNvGrpSpPr/>
          <p:nvPr/>
        </p:nvGrpSpPr>
        <p:grpSpPr>
          <a:xfrm>
            <a:off x="2949478" y="2630905"/>
            <a:ext cx="7702480" cy="4222236"/>
            <a:chOff x="3879919" y="2630905"/>
            <a:chExt cx="7702480" cy="42222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0B1142-522B-944E-A5D6-4FFC39B37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9919" y="2630905"/>
              <a:ext cx="7702480" cy="38587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5D182F-8D3E-564D-8C99-254782D6C9C2}"/>
                </a:ext>
              </a:extLst>
            </p:cNvPr>
            <p:cNvSpPr txBox="1"/>
            <p:nvPr/>
          </p:nvSpPr>
          <p:spPr>
            <a:xfrm>
              <a:off x="3879919" y="6483809"/>
              <a:ext cx="7442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MantisTable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* and BBW* are modified to retrieve correct subject column</a:t>
              </a:r>
            </a:p>
          </p:txBody>
        </p:sp>
      </p:grp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5310761-F878-6749-862A-BD165D2450B4}"/>
              </a:ext>
            </a:extLst>
          </p:cNvPr>
          <p:cNvSpPr/>
          <p:nvPr/>
        </p:nvSpPr>
        <p:spPr>
          <a:xfrm>
            <a:off x="914399" y="3627883"/>
            <a:ext cx="1714127" cy="726216"/>
          </a:xfrm>
          <a:prstGeom prst="wedgeRoundRectCallout">
            <a:avLst>
              <a:gd name="adj1" fmla="val 65676"/>
              <a:gd name="adj2" fmla="val 40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Wikipedia Tables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E590F9C-567D-F64B-A9E6-5BBE4F2D2E58}"/>
              </a:ext>
            </a:extLst>
          </p:cNvPr>
          <p:cNvSpPr/>
          <p:nvPr/>
        </p:nvSpPr>
        <p:spPr>
          <a:xfrm>
            <a:off x="914399" y="5112737"/>
            <a:ext cx="1714127" cy="726216"/>
          </a:xfrm>
          <a:prstGeom prst="wedgeRoundRectCallout">
            <a:avLst>
              <a:gd name="adj1" fmla="val 65676"/>
              <a:gd name="adj2" fmla="val 40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Synthetic Tables</a:t>
            </a:r>
          </a:p>
        </p:txBody>
      </p:sp>
    </p:spTree>
    <p:extLst>
      <p:ext uri="{BB962C8B-B14F-4D97-AF65-F5344CB8AC3E}">
        <p14:creationId xmlns:p14="http://schemas.microsoft.com/office/powerpoint/2010/main" val="148104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Related Work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663A1FA-C57A-3B44-9D34-4508DDC49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7570944"/>
              </p:ext>
            </p:extLst>
          </p:nvPr>
        </p:nvGraphicFramePr>
        <p:xfrm>
          <a:off x="1" y="1342024"/>
          <a:ext cx="12191999" cy="4883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367">
                  <a:extLst>
                    <a:ext uri="{9D8B030D-6E8A-4147-A177-3AD203B41FA5}">
                      <a16:colId xmlns:a16="http://schemas.microsoft.com/office/drawing/2014/main" val="1816583136"/>
                    </a:ext>
                  </a:extLst>
                </a:gridCol>
                <a:gridCol w="1155032">
                  <a:extLst>
                    <a:ext uri="{9D8B030D-6E8A-4147-A177-3AD203B41FA5}">
                      <a16:colId xmlns:a16="http://schemas.microsoft.com/office/drawing/2014/main" val="3263454995"/>
                    </a:ext>
                  </a:extLst>
                </a:gridCol>
                <a:gridCol w="2085473">
                  <a:extLst>
                    <a:ext uri="{9D8B030D-6E8A-4147-A177-3AD203B41FA5}">
                      <a16:colId xmlns:a16="http://schemas.microsoft.com/office/drawing/2014/main" val="952915799"/>
                    </a:ext>
                  </a:extLst>
                </a:gridCol>
                <a:gridCol w="2709553">
                  <a:extLst>
                    <a:ext uri="{9D8B030D-6E8A-4147-A177-3AD203B41FA5}">
                      <a16:colId xmlns:a16="http://schemas.microsoft.com/office/drawing/2014/main" val="753857425"/>
                    </a:ext>
                  </a:extLst>
                </a:gridCol>
                <a:gridCol w="1652858">
                  <a:extLst>
                    <a:ext uri="{9D8B030D-6E8A-4147-A177-3AD203B41FA5}">
                      <a16:colId xmlns:a16="http://schemas.microsoft.com/office/drawing/2014/main" val="1604829084"/>
                    </a:ext>
                  </a:extLst>
                </a:gridCol>
                <a:gridCol w="1652858">
                  <a:extLst>
                    <a:ext uri="{9D8B030D-6E8A-4147-A177-3AD203B41FA5}">
                      <a16:colId xmlns:a16="http://schemas.microsoft.com/office/drawing/2014/main" val="1984029550"/>
                    </a:ext>
                  </a:extLst>
                </a:gridCol>
                <a:gridCol w="1652858">
                  <a:extLst>
                    <a:ext uri="{9D8B030D-6E8A-4147-A177-3AD203B41FA5}">
                      <a16:colId xmlns:a16="http://schemas.microsoft.com/office/drawing/2014/main" val="1206348011"/>
                    </a:ext>
                  </a:extLst>
                </a:gridCol>
              </a:tblGrid>
              <a:tr h="593178">
                <a:tc rowSpan="2">
                  <a:txBody>
                    <a:bodyPr/>
                    <a:lstStyle/>
                    <a:p>
                      <a:endParaRPr lang="en-US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Method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r>
                        <a:rPr lang="en-US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Method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Data Hungry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Modeling Capabilities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01632"/>
                  </a:ext>
                </a:extLst>
              </a:tr>
              <a:tr h="6388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Handle Literal Columns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Handle Qualifiers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Denormalized Tables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655216"/>
                  </a:ext>
                </a:extLst>
              </a:tr>
              <a:tr h="456291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Custom Ontologies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Taheriyan et al. 2016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Taheriyan et al 2016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49198"/>
                  </a:ext>
                </a:extLst>
              </a:tr>
              <a:tr h="45629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Vu et al. 2019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Vu et al 2019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67190"/>
                  </a:ext>
                </a:extLst>
              </a:tr>
              <a:tr h="456291">
                <a:tc rowSpan="6"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KG Ontologies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Iterative Method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Ritze</a:t>
                      </a:r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et al. 2015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D9F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50713"/>
                  </a:ext>
                </a:extLst>
              </a:tr>
              <a:tr h="45629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Zhang et al. 2017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D9F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935953"/>
                  </a:ext>
                </a:extLst>
              </a:tr>
              <a:tr h="45629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SemTab</a:t>
                      </a:r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systems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D9F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53708"/>
                  </a:ext>
                </a:extLst>
              </a:tr>
              <a:tr h="45629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Graphical Models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Limaye et al. 2010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D9F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1936"/>
                  </a:ext>
                </a:extLst>
              </a:tr>
              <a:tr h="45629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Mulward</a:t>
                      </a:r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et al. 2013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D9F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</a:t>
                      </a:r>
                    </a:p>
                  </a:txBody>
                  <a:tcPr anchor="ctr">
                    <a:solidFill>
                      <a:srgbClr val="FF4D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99139"/>
                  </a:ext>
                </a:extLst>
              </a:tr>
              <a:tr h="45629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GRAMS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B7EB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rgbClr val="73D1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41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59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Discussion and Future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98B46D-7C39-324F-82DC-E02DCA0DAD61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5711949"/>
          </a:xfrm>
        </p:spPr>
        <p:txBody>
          <a:bodyPr/>
          <a:lstStyle/>
          <a:p>
            <a:pPr marL="285750" indent="-28575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Contribution: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A novel graph-based approach, GRAMS, for building semantic descriptions of Wikipedia Tables.</a:t>
            </a:r>
          </a:p>
          <a:p>
            <a:pPr marL="685800"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The candidate graph makes it easy to represent and discover n-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ary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relationships.</a:t>
            </a:r>
          </a:p>
          <a:p>
            <a:pPr marL="685800"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Using PSL to collectively infer correct relationships and types.</a:t>
            </a:r>
          </a:p>
          <a:p>
            <a:pPr marL="28575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Future work:</a:t>
            </a:r>
          </a:p>
          <a:p>
            <a:pPr marL="685800"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Handle unlinked tables</a:t>
            </a:r>
          </a:p>
          <a:p>
            <a:pPr marL="685800"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685800"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685800" lvl="1"/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685800"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 marL="685800"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Generate large labeled dataset from Wikipedia tables to train semantic modeling systems</a:t>
            </a:r>
          </a:p>
          <a:p>
            <a:pPr marL="0" indent="0">
              <a:buNone/>
            </a:pPr>
            <a:endParaRPr lang="en-US" sz="25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3C75E4-C1B8-5D49-8895-68C6EE0D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59" y="4118023"/>
            <a:ext cx="7824083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0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Modeling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Building semantic descriptions of tables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Describing data source using classes and properties in ontologies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37F952-2E85-BD48-8B8D-3BBCCB905F65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4FFC13-ED1F-7D4A-9310-616FA49A464C}"/>
              </a:ext>
            </a:extLst>
          </p:cNvPr>
          <p:cNvGrpSpPr/>
          <p:nvPr/>
        </p:nvGrpSpPr>
        <p:grpSpPr>
          <a:xfrm>
            <a:off x="2886032" y="2557777"/>
            <a:ext cx="6419937" cy="4310699"/>
            <a:chOff x="2430941" y="2549830"/>
            <a:chExt cx="6419937" cy="431069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7815C0-F996-554F-BD1E-4CCA9CFDBD0F}"/>
                </a:ext>
              </a:extLst>
            </p:cNvPr>
            <p:cNvSpPr/>
            <p:nvPr/>
          </p:nvSpPr>
          <p:spPr>
            <a:xfrm>
              <a:off x="3727160" y="2549830"/>
              <a:ext cx="1005840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Human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65AA32-65A7-D949-95E4-1576EA61974B}"/>
                </a:ext>
              </a:extLst>
            </p:cNvPr>
            <p:cNvSpPr/>
            <p:nvPr/>
          </p:nvSpPr>
          <p:spPr>
            <a:xfrm>
              <a:off x="5394023" y="3425195"/>
              <a:ext cx="1280160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Statement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9B80CD-8050-0F4E-97A0-75528DCF7D2E}"/>
                </a:ext>
              </a:extLst>
            </p:cNvPr>
            <p:cNvSpPr/>
            <p:nvPr/>
          </p:nvSpPr>
          <p:spPr>
            <a:xfrm>
              <a:off x="7204958" y="3407300"/>
              <a:ext cx="1645920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Political Party</a:t>
              </a:r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9EDE9708-391F-1148-9FDF-8217459CB151}"/>
                </a:ext>
              </a:extLst>
            </p:cNvPr>
            <p:cNvCxnSpPr>
              <a:stCxn id="24" idx="6"/>
              <a:endCxn id="25" idx="0"/>
            </p:cNvCxnSpPr>
            <p:nvPr/>
          </p:nvCxnSpPr>
          <p:spPr>
            <a:xfrm>
              <a:off x="4733000" y="2778430"/>
              <a:ext cx="1301103" cy="64676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1960867-0FEF-F14E-B6AA-5B74C8E280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7674" y="4145257"/>
              <a:ext cx="832893" cy="32185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9A8BC660-BA98-7242-B59A-47A5F2004DE9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>
              <a:off x="6674183" y="3653795"/>
              <a:ext cx="725873" cy="1078507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AFE55C99-E647-C94A-9AA4-520EB2126A40}"/>
                </a:ext>
              </a:extLst>
            </p:cNvPr>
            <p:cNvCxnSpPr>
              <a:cxnSpLocks/>
              <a:stCxn id="24" idx="6"/>
              <a:endCxn id="26" idx="0"/>
            </p:cNvCxnSpPr>
            <p:nvPr/>
          </p:nvCxnSpPr>
          <p:spPr>
            <a:xfrm>
              <a:off x="4733000" y="2778430"/>
              <a:ext cx="3294918" cy="628870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EA087F3-A7AB-7E4B-BE17-D4550A4112CF}"/>
                </a:ext>
              </a:extLst>
            </p:cNvPr>
            <p:cNvCxnSpPr>
              <a:cxnSpLocks/>
              <a:stCxn id="26" idx="4"/>
            </p:cNvCxnSpPr>
            <p:nvPr/>
          </p:nvCxnSpPr>
          <p:spPr>
            <a:xfrm rot="16200000" flipH="1">
              <a:off x="7606927" y="4285491"/>
              <a:ext cx="875144" cy="3316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F1BE63-82AF-644B-8666-8BD48945DA66}"/>
                </a:ext>
              </a:extLst>
            </p:cNvPr>
            <p:cNvSpPr txBox="1"/>
            <p:nvPr/>
          </p:nvSpPr>
          <p:spPr>
            <a:xfrm>
              <a:off x="2917827" y="6445031"/>
              <a:ext cx="5240537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Third Presidents of National Council (Austria)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2C8072F-FB8F-DB47-A3C9-75FC5EAECCE0}"/>
                </a:ext>
              </a:extLst>
            </p:cNvPr>
            <p:cNvSpPr/>
            <p:nvPr/>
          </p:nvSpPr>
          <p:spPr>
            <a:xfrm>
              <a:off x="2940275" y="3875384"/>
              <a:ext cx="2011680" cy="457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Third President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F60180-57D9-2E4A-A425-F91A8908E462}"/>
                </a:ext>
              </a:extLst>
            </p:cNvPr>
            <p:cNvSpPr txBox="1"/>
            <p:nvPr/>
          </p:nvSpPr>
          <p:spPr>
            <a:xfrm>
              <a:off x="7568031" y="4022002"/>
              <a:ext cx="11208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rdfs:label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C77935-E123-194E-A4CB-863E6B5A874D}"/>
                </a:ext>
              </a:extLst>
            </p:cNvPr>
            <p:cNvSpPr txBox="1"/>
            <p:nvPr/>
          </p:nvSpPr>
          <p:spPr>
            <a:xfrm>
              <a:off x="4697598" y="2831356"/>
              <a:ext cx="128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position held (P39)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935536D-9AFF-FF4C-AEED-DB7A8E20CB96}"/>
                </a:ext>
              </a:extLst>
            </p:cNvPr>
            <p:cNvSpPr txBox="1"/>
            <p:nvPr/>
          </p:nvSpPr>
          <p:spPr>
            <a:xfrm>
              <a:off x="6401938" y="2603467"/>
              <a:ext cx="144862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political party (P102)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86B83B-90FA-CF41-BC8B-B8752EFB71C6}"/>
                </a:ext>
              </a:extLst>
            </p:cNvPr>
            <p:cNvSpPr txBox="1"/>
            <p:nvPr/>
          </p:nvSpPr>
          <p:spPr>
            <a:xfrm>
              <a:off x="4950597" y="3940013"/>
              <a:ext cx="12801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start time (P580)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C059A4-2AD9-0249-A804-6F19528D9204}"/>
                </a:ext>
              </a:extLst>
            </p:cNvPr>
            <p:cNvSpPr txBox="1"/>
            <p:nvPr/>
          </p:nvSpPr>
          <p:spPr>
            <a:xfrm>
              <a:off x="6224624" y="3943375"/>
              <a:ext cx="1130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end time (P582)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B2C7BA15-B16F-9145-812B-A8745EE562F2}"/>
                </a:ext>
              </a:extLst>
            </p:cNvPr>
            <p:cNvCxnSpPr>
              <a:cxnSpLocks/>
              <a:stCxn id="25" idx="2"/>
              <a:endCxn id="36" idx="0"/>
            </p:cNvCxnSpPr>
            <p:nvPr/>
          </p:nvCxnSpPr>
          <p:spPr>
            <a:xfrm rot="10800000" flipV="1">
              <a:off x="3946115" y="3653794"/>
              <a:ext cx="1447908" cy="221589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22752D3-E6BF-AE4F-82A2-1977F93D04F5}"/>
                </a:ext>
              </a:extLst>
            </p:cNvPr>
            <p:cNvSpPr txBox="1"/>
            <p:nvPr/>
          </p:nvSpPr>
          <p:spPr>
            <a:xfrm>
              <a:off x="4061182" y="3391063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E5D8C23B-82A9-194D-96BC-6C9A8937A337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rot="10800000" flipV="1">
              <a:off x="2645012" y="2778429"/>
              <a:ext cx="1082149" cy="196121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22EF63-022B-EB4D-BF0B-FC9EB45D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9294" y="4739645"/>
              <a:ext cx="6097602" cy="174713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FA6D86-6E49-104C-B7FB-1CF38F8C101F}"/>
                </a:ext>
              </a:extLst>
            </p:cNvPr>
            <p:cNvSpPr txBox="1"/>
            <p:nvPr/>
          </p:nvSpPr>
          <p:spPr>
            <a:xfrm>
              <a:off x="2430941" y="3252465"/>
              <a:ext cx="11208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rdfs:label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49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Modeling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Building semantic descriptions of tables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Describing data source using classes and properties in ontologies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37F952-2E85-BD48-8B8D-3BBCCB905F65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7815C0-F996-554F-BD1E-4CCA9CFDBD0F}"/>
              </a:ext>
            </a:extLst>
          </p:cNvPr>
          <p:cNvSpPr/>
          <p:nvPr/>
        </p:nvSpPr>
        <p:spPr>
          <a:xfrm>
            <a:off x="4182251" y="2557777"/>
            <a:ext cx="100584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Human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65AA32-65A7-D949-95E4-1576EA61974B}"/>
              </a:ext>
            </a:extLst>
          </p:cNvPr>
          <p:cNvSpPr/>
          <p:nvPr/>
        </p:nvSpPr>
        <p:spPr>
          <a:xfrm>
            <a:off x="5849114" y="3433142"/>
            <a:ext cx="1280160" cy="457200"/>
          </a:xfrm>
          <a:prstGeom prst="ellipse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Statement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EDE9708-391F-1148-9FDF-8217459CB151}"/>
              </a:ext>
            </a:extLst>
          </p:cNvPr>
          <p:cNvCxnSpPr>
            <a:stCxn id="24" idx="6"/>
            <a:endCxn id="25" idx="0"/>
          </p:cNvCxnSpPr>
          <p:nvPr/>
        </p:nvCxnSpPr>
        <p:spPr>
          <a:xfrm>
            <a:off x="5188091" y="2786377"/>
            <a:ext cx="1301103" cy="646765"/>
          </a:xfrm>
          <a:prstGeom prst="curvedConnector2">
            <a:avLst/>
          </a:prstGeom>
          <a:ln>
            <a:tailEnd type="triangle"/>
          </a:ln>
          <a:effectLst>
            <a:glow rad="63500">
              <a:srgbClr val="FFFF00">
                <a:alpha val="40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81960867-0FEF-F14E-B6AA-5B74C8E28039}"/>
              </a:ext>
            </a:extLst>
          </p:cNvPr>
          <p:cNvCxnSpPr>
            <a:cxnSpLocks/>
          </p:cNvCxnSpPr>
          <p:nvPr/>
        </p:nvCxnSpPr>
        <p:spPr>
          <a:xfrm rot="5400000">
            <a:off x="5932765" y="4153204"/>
            <a:ext cx="832893" cy="321852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glow rad="63500">
              <a:srgbClr val="FFFF00">
                <a:alpha val="40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9A8BC660-BA98-7242-B59A-47A5F2004DE9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7129274" y="3661742"/>
            <a:ext cx="725873" cy="1078507"/>
          </a:xfrm>
          <a:prstGeom prst="curvedConnector2">
            <a:avLst/>
          </a:prstGeom>
          <a:ln>
            <a:tailEnd type="triangle"/>
          </a:ln>
          <a:effectLst>
            <a:glow rad="63500">
              <a:srgbClr val="FFFF00">
                <a:alpha val="40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F1BE63-82AF-644B-8666-8BD48945DA66}"/>
              </a:ext>
            </a:extLst>
          </p:cNvPr>
          <p:cNvSpPr txBox="1"/>
          <p:nvPr/>
        </p:nvSpPr>
        <p:spPr>
          <a:xfrm>
            <a:off x="3372918" y="6451498"/>
            <a:ext cx="5240537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Third Presidents of National Council (Austria)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C8072F-FB8F-DB47-A3C9-75FC5EAECCE0}"/>
              </a:ext>
            </a:extLst>
          </p:cNvPr>
          <p:cNvSpPr/>
          <p:nvPr/>
        </p:nvSpPr>
        <p:spPr>
          <a:xfrm>
            <a:off x="3395366" y="3883331"/>
            <a:ext cx="2011680" cy="457200"/>
          </a:xfrm>
          <a:prstGeom prst="ellipse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Third President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C77935-E123-194E-A4CB-863E6B5A874D}"/>
              </a:ext>
            </a:extLst>
          </p:cNvPr>
          <p:cNvSpPr txBox="1"/>
          <p:nvPr/>
        </p:nvSpPr>
        <p:spPr>
          <a:xfrm>
            <a:off x="5152689" y="2839303"/>
            <a:ext cx="1280160" cy="646331"/>
          </a:xfrm>
          <a:prstGeom prst="rect">
            <a:avLst/>
          </a:prstGeom>
          <a:noFill/>
          <a:effectLst>
            <a:glow rad="635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position held (P39)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86B83B-90FA-CF41-BC8B-B8752EFB71C6}"/>
              </a:ext>
            </a:extLst>
          </p:cNvPr>
          <p:cNvSpPr txBox="1"/>
          <p:nvPr/>
        </p:nvSpPr>
        <p:spPr>
          <a:xfrm>
            <a:off x="5405688" y="3947960"/>
            <a:ext cx="128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start time (P580)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C059A4-2AD9-0249-A804-6F19528D9204}"/>
              </a:ext>
            </a:extLst>
          </p:cNvPr>
          <p:cNvSpPr txBox="1"/>
          <p:nvPr/>
        </p:nvSpPr>
        <p:spPr>
          <a:xfrm>
            <a:off x="6679715" y="3951322"/>
            <a:ext cx="113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end time (P582)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2C7BA15-B16F-9145-812B-A8745EE562F2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rot="10800000" flipV="1">
            <a:off x="4401206" y="3661741"/>
            <a:ext cx="1447908" cy="221589"/>
          </a:xfrm>
          <a:prstGeom prst="curvedConnector2">
            <a:avLst/>
          </a:prstGeom>
          <a:ln>
            <a:tailEnd type="triangle"/>
          </a:ln>
          <a:effectLst>
            <a:glow rad="63500">
              <a:srgbClr val="FFFF00">
                <a:alpha val="40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22752D3-E6BF-AE4F-82A2-1977F93D04F5}"/>
              </a:ext>
            </a:extLst>
          </p:cNvPr>
          <p:cNvSpPr txBox="1"/>
          <p:nvPr/>
        </p:nvSpPr>
        <p:spPr>
          <a:xfrm>
            <a:off x="4516273" y="339901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2EF63-022B-EB4D-BF0B-FC9EB45D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85" y="4747592"/>
            <a:ext cx="6097602" cy="17471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31F1D6-1246-1049-8F9F-9B90784D4EBC}"/>
              </a:ext>
            </a:extLst>
          </p:cNvPr>
          <p:cNvSpPr txBox="1"/>
          <p:nvPr/>
        </p:nvSpPr>
        <p:spPr>
          <a:xfrm>
            <a:off x="9331850" y="2366240"/>
            <a:ext cx="26260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statement’s qualifiers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FA8D27-C3BE-304C-ACDB-0FD9B503201A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7810482" y="2573989"/>
            <a:ext cx="1521368" cy="15589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2C89B1-0173-5E43-819D-98EF1B0898BF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6558762" y="2573989"/>
            <a:ext cx="2773088" cy="16428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1EC6C7-6CE6-2046-B16C-8E16D50715DD}"/>
              </a:ext>
            </a:extLst>
          </p:cNvPr>
          <p:cNvSpPr txBox="1"/>
          <p:nvPr/>
        </p:nvSpPr>
        <p:spPr>
          <a:xfrm>
            <a:off x="948199" y="2791705"/>
            <a:ext cx="21868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statement’s value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4315D8-784F-8947-87FE-5ADD377526D9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041608" y="3207203"/>
            <a:ext cx="1472286" cy="8036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69121A8-7CB4-AB46-ADEF-0523E6927854}"/>
              </a:ext>
            </a:extLst>
          </p:cNvPr>
          <p:cNvSpPr txBox="1"/>
          <p:nvPr/>
        </p:nvSpPr>
        <p:spPr>
          <a:xfrm>
            <a:off x="1803239" y="2127480"/>
            <a:ext cx="25571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statement’s property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46C54B-1AE5-6742-A582-D117AA8E2172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3081794" y="2542978"/>
            <a:ext cx="1573333" cy="88602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4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F37C1-E974-9943-92A3-CD6FC81D4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Information of entities in KGs can help source modeling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 Medium" panose="02000603000000000000" pitchFamily="2" charset="0"/>
                      </a:rPr>
                      <m:t>⟹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 need little training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F37C1-E974-9943-92A3-CD6FC81D4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0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E7B8071-4AA6-724D-B2AF-7FE6B3CC5C20}"/>
              </a:ext>
            </a:extLst>
          </p:cNvPr>
          <p:cNvGrpSpPr>
            <a:grpSpLocks noChangeAspect="1"/>
          </p:cNvGrpSpPr>
          <p:nvPr/>
        </p:nvGrpSpPr>
        <p:grpSpPr>
          <a:xfrm>
            <a:off x="67853" y="2223008"/>
            <a:ext cx="7010400" cy="2806750"/>
            <a:chOff x="540527" y="1146051"/>
            <a:chExt cx="7010400" cy="28067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93E312-25A9-C943-860C-F37FF743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527" y="1146051"/>
              <a:ext cx="7010400" cy="8509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566F66E-254C-9A47-B963-EA33434BB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653" y="2042619"/>
              <a:ext cx="3035300" cy="4318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61CE4E8-4454-D845-96A2-5AB79D14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653" y="2520590"/>
              <a:ext cx="4998509" cy="143221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0001C0-92C9-904C-B0D3-CE09C12E2B72}"/>
              </a:ext>
            </a:extLst>
          </p:cNvPr>
          <p:cNvGrpSpPr/>
          <p:nvPr/>
        </p:nvGrpSpPr>
        <p:grpSpPr>
          <a:xfrm>
            <a:off x="6374868" y="3830885"/>
            <a:ext cx="5569136" cy="2318115"/>
            <a:chOff x="3574864" y="2477202"/>
            <a:chExt cx="5569136" cy="231811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AEB3371-18A3-0149-B095-CE05C7AD3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4864" y="2477202"/>
              <a:ext cx="5028474" cy="87160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40C3E7F-84A4-4B42-B761-AC99EFCEE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7048"/>
            <a:stretch/>
          </p:blipFill>
          <p:spPr>
            <a:xfrm>
              <a:off x="3575700" y="3235753"/>
              <a:ext cx="1738052" cy="48006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69AB95A-461E-704A-AD19-76B1E7263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5729"/>
            <a:stretch/>
          </p:blipFill>
          <p:spPr>
            <a:xfrm>
              <a:off x="3574864" y="3715817"/>
              <a:ext cx="2154424" cy="10795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9706E33-B904-114D-9468-950843F9B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8301"/>
            <a:stretch/>
          </p:blipFill>
          <p:spPr>
            <a:xfrm>
              <a:off x="5265275" y="3715817"/>
              <a:ext cx="3878725" cy="10795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C7D3C47-ED66-FD4E-8C2F-9CD238F73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5456"/>
            <a:stretch/>
          </p:blipFill>
          <p:spPr>
            <a:xfrm>
              <a:off x="5313752" y="3236420"/>
              <a:ext cx="1133857" cy="480064"/>
            </a:xfrm>
            <a:prstGeom prst="rect">
              <a:avLst/>
            </a:prstGeom>
          </p:spPr>
        </p:pic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F0B5A81-D577-3241-9AE9-8A75DDF4DCC9}"/>
              </a:ext>
            </a:extLst>
          </p:cNvPr>
          <p:cNvCxnSpPr>
            <a:cxnSpLocks/>
          </p:cNvCxnSpPr>
          <p:nvPr/>
        </p:nvCxnSpPr>
        <p:spPr>
          <a:xfrm flipV="1">
            <a:off x="2200969" y="4150866"/>
            <a:ext cx="4092462" cy="333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7449DC-AFE3-3844-B06E-DE5D3FE72D84}"/>
              </a:ext>
            </a:extLst>
          </p:cNvPr>
          <p:cNvCxnSpPr>
            <a:cxnSpLocks/>
          </p:cNvCxnSpPr>
          <p:nvPr/>
        </p:nvCxnSpPr>
        <p:spPr>
          <a:xfrm>
            <a:off x="5114488" y="4484564"/>
            <a:ext cx="3227407" cy="227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04521F2-83E9-7A4A-9BD0-827896AAC126}"/>
              </a:ext>
            </a:extLst>
          </p:cNvPr>
          <p:cNvGrpSpPr/>
          <p:nvPr/>
        </p:nvGrpSpPr>
        <p:grpSpPr>
          <a:xfrm>
            <a:off x="2200969" y="4277543"/>
            <a:ext cx="6266469" cy="1595322"/>
            <a:chOff x="3122909" y="2810874"/>
            <a:chExt cx="6266469" cy="1595322"/>
          </a:xfrm>
        </p:grpSpPr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15B264E2-FABB-C245-92AF-68E8E7C65250}"/>
                </a:ext>
              </a:extLst>
            </p:cNvPr>
            <p:cNvCxnSpPr>
              <a:cxnSpLocks/>
            </p:cNvCxnSpPr>
            <p:nvPr/>
          </p:nvCxnSpPr>
          <p:spPr>
            <a:xfrm>
              <a:off x="4142954" y="3224917"/>
              <a:ext cx="5246424" cy="1181279"/>
            </a:xfrm>
            <a:prstGeom prst="bentConnector3">
              <a:avLst>
                <a:gd name="adj1" fmla="val 465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50DC34-A3AE-3B40-B831-06A3F4862EC5}"/>
                </a:ext>
              </a:extLst>
            </p:cNvPr>
            <p:cNvSpPr/>
            <p:nvPr/>
          </p:nvSpPr>
          <p:spPr>
            <a:xfrm>
              <a:off x="3122909" y="2810874"/>
              <a:ext cx="2294100" cy="414043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B64F5E-77A0-5B4E-8FF6-5CEA8A854FD7}"/>
              </a:ext>
            </a:extLst>
          </p:cNvPr>
          <p:cNvSpPr txBox="1"/>
          <p:nvPr/>
        </p:nvSpPr>
        <p:spPr>
          <a:xfrm>
            <a:off x="8611762" y="1866945"/>
            <a:ext cx="3520516" cy="138499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Challenges: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n-</a:t>
            </a:r>
            <a:r>
              <a:rPr lang="en-US" sz="28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ary</a:t>
            </a:r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relationships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contextual values</a:t>
            </a:r>
          </a:p>
        </p:txBody>
      </p:sp>
    </p:spTree>
    <p:extLst>
      <p:ext uri="{BB962C8B-B14F-4D97-AF65-F5344CB8AC3E}">
        <p14:creationId xmlns:p14="http://schemas.microsoft.com/office/powerpoint/2010/main" val="16907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Approach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B6A8B6-A9D8-3448-9FBF-18C9A8D0CE1D}"/>
              </a:ext>
            </a:extLst>
          </p:cNvPr>
          <p:cNvSpPr txBox="1"/>
          <p:nvPr/>
        </p:nvSpPr>
        <p:spPr>
          <a:xfrm>
            <a:off x="8998450" y="4414396"/>
            <a:ext cx="2649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Semantic Description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869A58-0091-674E-8D02-0C2B60EC3681}"/>
              </a:ext>
            </a:extLst>
          </p:cNvPr>
          <p:cNvGrpSpPr/>
          <p:nvPr/>
        </p:nvGrpSpPr>
        <p:grpSpPr>
          <a:xfrm>
            <a:off x="0" y="2534981"/>
            <a:ext cx="4114800" cy="1870430"/>
            <a:chOff x="40271" y="2068987"/>
            <a:chExt cx="4114800" cy="187043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7D25A1-B61C-C044-B7AE-9116530458F8}"/>
                </a:ext>
              </a:extLst>
            </p:cNvPr>
            <p:cNvSpPr txBox="1"/>
            <p:nvPr/>
          </p:nvSpPr>
          <p:spPr>
            <a:xfrm>
              <a:off x="838727" y="3539307"/>
              <a:ext cx="287792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Linked table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C0E663-FE4C-D942-B0D1-D48260FD2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71" y="2068987"/>
              <a:ext cx="4114800" cy="146009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3AB893C-81E2-DE45-AB6F-CB12E05CEF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25"/>
          <a:stretch/>
        </p:blipFill>
        <p:spPr>
          <a:xfrm>
            <a:off x="8585849" y="2631480"/>
            <a:ext cx="3474403" cy="1828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E010996-66B4-BF4C-AF1B-B82D2F111D9E}"/>
              </a:ext>
            </a:extLst>
          </p:cNvPr>
          <p:cNvGrpSpPr/>
          <p:nvPr/>
        </p:nvGrpSpPr>
        <p:grpSpPr>
          <a:xfrm>
            <a:off x="4957810" y="2631480"/>
            <a:ext cx="3171935" cy="2261729"/>
            <a:chOff x="5195313" y="2631480"/>
            <a:chExt cx="3171935" cy="22617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7FE420-DB9A-FA49-BB6F-6BE41492B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50"/>
            <a:stretch/>
          </p:blipFill>
          <p:spPr>
            <a:xfrm>
              <a:off x="5195313" y="2631480"/>
              <a:ext cx="3171935" cy="182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8D7646-7000-E646-BAE5-8E25297FAD1D}"/>
                </a:ext>
              </a:extLst>
            </p:cNvPr>
            <p:cNvSpPr txBox="1"/>
            <p:nvPr/>
          </p:nvSpPr>
          <p:spPr>
            <a:xfrm>
              <a:off x="5510688" y="4493099"/>
              <a:ext cx="254118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Candidate Graph</a:t>
              </a: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AAACCC5D-2594-0542-8A0E-23D457ADE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350" y="1223209"/>
            <a:ext cx="1151535" cy="120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8A0758D-F743-084D-86CB-70D9B18AB35F}"/>
              </a:ext>
            </a:extLst>
          </p:cNvPr>
          <p:cNvGrpSpPr/>
          <p:nvPr/>
        </p:nvGrpSpPr>
        <p:grpSpPr>
          <a:xfrm>
            <a:off x="1187289" y="4397402"/>
            <a:ext cx="2100255" cy="1608137"/>
            <a:chOff x="1187289" y="4397402"/>
            <a:chExt cx="2100255" cy="16081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6604E8-E868-5F48-82C6-4B5CE9DEF56F}"/>
                </a:ext>
              </a:extLst>
            </p:cNvPr>
            <p:cNvSpPr txBox="1"/>
            <p:nvPr/>
          </p:nvSpPr>
          <p:spPr>
            <a:xfrm>
              <a:off x="1187289" y="5605429"/>
              <a:ext cx="2100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2000" dirty="0">
                  <a:solidFill>
                    <a:prstClr val="black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Contextual values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C537044-F061-9A4D-A4BB-476F7CC02CF1}"/>
                </a:ext>
              </a:extLst>
            </p:cNvPr>
            <p:cNvGrpSpPr/>
            <p:nvPr/>
          </p:nvGrpSpPr>
          <p:grpSpPr>
            <a:xfrm>
              <a:off x="1474743" y="4397402"/>
              <a:ext cx="1572747" cy="1169551"/>
              <a:chOff x="562086" y="4541921"/>
              <a:chExt cx="1572747" cy="116955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010DE98-3B9F-9541-A87E-23EEE156111D}"/>
                  </a:ext>
                </a:extLst>
              </p:cNvPr>
              <p:cNvSpPr/>
              <p:nvPr/>
            </p:nvSpPr>
            <p:spPr>
              <a:xfrm>
                <a:off x="1364720" y="5088987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C97565D-9394-404A-9070-144964589699}"/>
                  </a:ext>
                </a:extLst>
              </p:cNvPr>
              <p:cNvSpPr/>
              <p:nvPr/>
            </p:nvSpPr>
            <p:spPr>
              <a:xfrm>
                <a:off x="1050440" y="4865791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A622311-BE86-0B42-B061-998BC38C8FCF}"/>
                  </a:ext>
                </a:extLst>
              </p:cNvPr>
              <p:cNvSpPr/>
              <p:nvPr/>
            </p:nvSpPr>
            <p:spPr>
              <a:xfrm>
                <a:off x="1090400" y="5350395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9FE1770-5553-EA42-B44F-48687773FA97}"/>
                  </a:ext>
                </a:extLst>
              </p:cNvPr>
              <p:cNvSpPr/>
              <p:nvPr/>
            </p:nvSpPr>
            <p:spPr>
              <a:xfrm>
                <a:off x="1374750" y="4704487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9738CD-F72A-6844-B859-6D121604BA59}"/>
                  </a:ext>
                </a:extLst>
              </p:cNvPr>
              <p:cNvSpPr txBox="1"/>
              <p:nvPr/>
            </p:nvSpPr>
            <p:spPr>
              <a:xfrm>
                <a:off x="562086" y="4541921"/>
                <a:ext cx="482824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{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A26C2C-20AD-514E-BD07-C6AC54C9E10A}"/>
                  </a:ext>
                </a:extLst>
              </p:cNvPr>
              <p:cNvSpPr txBox="1"/>
              <p:nvPr/>
            </p:nvSpPr>
            <p:spPr>
              <a:xfrm>
                <a:off x="1652009" y="4541921"/>
                <a:ext cx="482824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}</a:t>
                </a:r>
              </a:p>
            </p:txBody>
          </p:sp>
        </p:grp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419510-613E-A34A-839D-681794422480}"/>
              </a:ext>
            </a:extLst>
          </p:cNvPr>
          <p:cNvCxnSpPr>
            <a:stCxn id="17" idx="3"/>
          </p:cNvCxnSpPr>
          <p:nvPr/>
        </p:nvCxnSpPr>
        <p:spPr>
          <a:xfrm flipV="1">
            <a:off x="4114800" y="3265026"/>
            <a:ext cx="47765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44C669C6-6B83-6042-B0EC-C516EBB34039}"/>
              </a:ext>
            </a:extLst>
          </p:cNvPr>
          <p:cNvCxnSpPr>
            <a:cxnSpLocks/>
            <a:stCxn id="18" idx="3"/>
            <a:endCxn id="9" idx="1"/>
          </p:cNvCxnSpPr>
          <p:nvPr/>
        </p:nvCxnSpPr>
        <p:spPr>
          <a:xfrm>
            <a:off x="2836885" y="1827897"/>
            <a:ext cx="2120925" cy="1717983"/>
          </a:xfrm>
          <a:prstGeom prst="bentConnector3">
            <a:avLst>
              <a:gd name="adj1" fmla="val 8247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81B3BF6-F797-954F-8204-358D19276441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047490" y="3545880"/>
            <a:ext cx="1544960" cy="1436298"/>
          </a:xfrm>
          <a:prstGeom prst="bentConnector3">
            <a:avLst>
              <a:gd name="adj1" fmla="val 9989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260764-5A85-304B-B88E-2EE72846E2A6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8129745" y="3545880"/>
            <a:ext cx="456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1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Construct Candidate Graph: Discovering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Create a graph of cells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and context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28C909-7F0A-2E4B-8A7F-46C65ED1E927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48986B-5BA6-BB42-9996-1789CEC1559A}"/>
              </a:ext>
            </a:extLst>
          </p:cNvPr>
          <p:cNvSpPr/>
          <p:nvPr/>
        </p:nvSpPr>
        <p:spPr>
          <a:xfrm>
            <a:off x="1934758" y="5089876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Martin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186A1D-F5C0-7346-8497-2B45C2289B43}"/>
              </a:ext>
            </a:extLst>
          </p:cNvPr>
          <p:cNvSpPr/>
          <p:nvPr/>
        </p:nvSpPr>
        <p:spPr>
          <a:xfrm>
            <a:off x="4570003" y="4102100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C801E-A1EB-F342-B995-B039CBA289C0}"/>
              </a:ext>
            </a:extLst>
          </p:cNvPr>
          <p:cNvSpPr/>
          <p:nvPr/>
        </p:nvSpPr>
        <p:spPr>
          <a:xfrm>
            <a:off x="6930928" y="4102100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2008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7C515F-2B07-4A49-BA68-C830265EBDAE}"/>
              </a:ext>
            </a:extLst>
          </p:cNvPr>
          <p:cNvSpPr/>
          <p:nvPr/>
        </p:nvSpPr>
        <p:spPr>
          <a:xfrm>
            <a:off x="9291853" y="41021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Grune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68A71B-CB7B-6044-B6B2-31AF5C9FE71B}"/>
              </a:ext>
            </a:extLst>
          </p:cNvPr>
          <p:cNvSpPr/>
          <p:nvPr/>
        </p:nvSpPr>
        <p:spPr>
          <a:xfrm>
            <a:off x="1934758" y="4102100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B8A9CA-60E0-314E-A3B3-1EA330466378}"/>
              </a:ext>
            </a:extLst>
          </p:cNvPr>
          <p:cNvSpPr/>
          <p:nvPr/>
        </p:nvSpPr>
        <p:spPr>
          <a:xfrm>
            <a:off x="1934758" y="3079911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Thomas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77CCCF-4DB1-674D-896D-BBCCE9B6CD3C}"/>
              </a:ext>
            </a:extLst>
          </p:cNvPr>
          <p:cNvSpPr/>
          <p:nvPr/>
        </p:nvSpPr>
        <p:spPr>
          <a:xfrm>
            <a:off x="9291853" y="3079911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FPO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21A302-076F-F845-B6A0-DD75DBA3DF03}"/>
              </a:ext>
            </a:extLst>
          </p:cNvPr>
          <p:cNvSpPr/>
          <p:nvPr/>
        </p:nvSpPr>
        <p:spPr>
          <a:xfrm>
            <a:off x="4570003" y="3079911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D1C58-EFBA-4D44-9DA3-4B68F710A0A6}"/>
              </a:ext>
            </a:extLst>
          </p:cNvPr>
          <p:cNvSpPr/>
          <p:nvPr/>
        </p:nvSpPr>
        <p:spPr>
          <a:xfrm>
            <a:off x="6930928" y="5089876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7420FE-8EC6-4245-9DC8-1A8541923580}"/>
              </a:ext>
            </a:extLst>
          </p:cNvPr>
          <p:cNvSpPr/>
          <p:nvPr/>
        </p:nvSpPr>
        <p:spPr>
          <a:xfrm>
            <a:off x="6930928" y="3079911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FAFA75-B2B1-E74D-B5D8-E23786316458}"/>
              </a:ext>
            </a:extLst>
          </p:cNvPr>
          <p:cNvSpPr/>
          <p:nvPr/>
        </p:nvSpPr>
        <p:spPr>
          <a:xfrm>
            <a:off x="4570003" y="5089876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130EDA-1E18-E947-98DC-8E6CCC9FCA8E}"/>
              </a:ext>
            </a:extLst>
          </p:cNvPr>
          <p:cNvSpPr/>
          <p:nvPr/>
        </p:nvSpPr>
        <p:spPr>
          <a:xfrm>
            <a:off x="9291853" y="5089876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FPO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20012BC-9838-484F-B20E-FB4D682DC6C1}"/>
              </a:ext>
            </a:extLst>
          </p:cNvPr>
          <p:cNvSpPr/>
          <p:nvPr/>
        </p:nvSpPr>
        <p:spPr>
          <a:xfrm>
            <a:off x="5090160" y="5911340"/>
            <a:ext cx="201168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President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8C0935-F18C-CB42-BF06-6FC31EC42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5" y="1230657"/>
            <a:ext cx="5983705" cy="17144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48A428-9E59-6043-8612-88CA58A9C6DD}"/>
              </a:ext>
            </a:extLst>
          </p:cNvPr>
          <p:cNvSpPr txBox="1"/>
          <p:nvPr/>
        </p:nvSpPr>
        <p:spPr>
          <a:xfrm>
            <a:off x="3606675" y="6409916"/>
            <a:ext cx="1097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7030A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context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D0F48D-9DB7-D44A-A1B0-DB3A06A0293E}"/>
              </a:ext>
            </a:extLst>
          </p:cNvPr>
          <p:cNvCxnSpPr>
            <a:cxnSpLocks/>
          </p:cNvCxnSpPr>
          <p:nvPr/>
        </p:nvCxnSpPr>
        <p:spPr>
          <a:xfrm flipV="1">
            <a:off x="4570003" y="6240379"/>
            <a:ext cx="520157" cy="169537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79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Construct Candidate Graph: Discovering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Add links discovered from knowledge in Wikidata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28C909-7F0A-2E4B-8A7F-46C65ED1E927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25046-7816-5B46-9132-34A34D0E10A1}"/>
              </a:ext>
            </a:extLst>
          </p:cNvPr>
          <p:cNvSpPr/>
          <p:nvPr/>
        </p:nvSpPr>
        <p:spPr>
          <a:xfrm>
            <a:off x="1524000" y="6106118"/>
            <a:ext cx="9144000" cy="751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CD054D-2224-3741-B257-292271253D4C}"/>
              </a:ext>
            </a:extLst>
          </p:cNvPr>
          <p:cNvSpPr/>
          <p:nvPr/>
        </p:nvSpPr>
        <p:spPr>
          <a:xfrm>
            <a:off x="1934758" y="5089876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Martin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F18A8-6DDB-FB44-8934-0B9FB182EB2A}"/>
              </a:ext>
            </a:extLst>
          </p:cNvPr>
          <p:cNvSpPr/>
          <p:nvPr/>
        </p:nvSpPr>
        <p:spPr>
          <a:xfrm>
            <a:off x="4570003" y="3893554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352C8F-18AD-1C4D-9E7B-6471597C46A8}"/>
              </a:ext>
            </a:extLst>
          </p:cNvPr>
          <p:cNvSpPr/>
          <p:nvPr/>
        </p:nvSpPr>
        <p:spPr>
          <a:xfrm>
            <a:off x="6930928" y="3893554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2008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B76F30-005D-5C43-9005-0C3B70BC0C68}"/>
              </a:ext>
            </a:extLst>
          </p:cNvPr>
          <p:cNvSpPr/>
          <p:nvPr/>
        </p:nvSpPr>
        <p:spPr>
          <a:xfrm>
            <a:off x="9291853" y="3893554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Grune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4F078A-355D-1740-852B-B2D432236654}"/>
              </a:ext>
            </a:extLst>
          </p:cNvPr>
          <p:cNvSpPr/>
          <p:nvPr/>
        </p:nvSpPr>
        <p:spPr>
          <a:xfrm>
            <a:off x="1934758" y="3893554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510910-4FBB-F144-A3C1-FB4913462EE6}"/>
              </a:ext>
            </a:extLst>
          </p:cNvPr>
          <p:cNvSpPr/>
          <p:nvPr/>
        </p:nvSpPr>
        <p:spPr>
          <a:xfrm>
            <a:off x="5090160" y="5799046"/>
            <a:ext cx="201168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President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8C5331-018E-4448-BD19-F042049DC70F}"/>
              </a:ext>
            </a:extLst>
          </p:cNvPr>
          <p:cNvSpPr/>
          <p:nvPr/>
        </p:nvSpPr>
        <p:spPr>
          <a:xfrm>
            <a:off x="1934758" y="2309893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Thomas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DFECF0A-163C-2F47-82EA-55E0E25E01E4}"/>
              </a:ext>
            </a:extLst>
          </p:cNvPr>
          <p:cNvSpPr/>
          <p:nvPr/>
        </p:nvSpPr>
        <p:spPr>
          <a:xfrm>
            <a:off x="9291853" y="2309893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FPO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BF77CF5-3272-0A4A-A7A4-2C5E763114CA}"/>
              </a:ext>
            </a:extLst>
          </p:cNvPr>
          <p:cNvSpPr/>
          <p:nvPr/>
        </p:nvSpPr>
        <p:spPr>
          <a:xfrm>
            <a:off x="4570003" y="2309893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CCBC7D-3179-0C48-A46F-3EC08D70AFB7}"/>
              </a:ext>
            </a:extLst>
          </p:cNvPr>
          <p:cNvSpPr/>
          <p:nvPr/>
        </p:nvSpPr>
        <p:spPr>
          <a:xfrm>
            <a:off x="6930928" y="5089876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412D71-2694-D045-8972-812AA6B052E5}"/>
              </a:ext>
            </a:extLst>
          </p:cNvPr>
          <p:cNvSpPr/>
          <p:nvPr/>
        </p:nvSpPr>
        <p:spPr>
          <a:xfrm>
            <a:off x="6930928" y="2309893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46FD118-2F57-D14F-9ADD-1A32958396B4}"/>
              </a:ext>
            </a:extLst>
          </p:cNvPr>
          <p:cNvSpPr/>
          <p:nvPr/>
        </p:nvSpPr>
        <p:spPr>
          <a:xfrm>
            <a:off x="4570003" y="5089876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2008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858ED66-D53E-E446-AEF3-24445E1B671C}"/>
              </a:ext>
            </a:extLst>
          </p:cNvPr>
          <p:cNvSpPr/>
          <p:nvPr/>
        </p:nvSpPr>
        <p:spPr>
          <a:xfrm>
            <a:off x="9291853" y="5089876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FPO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D1F504-281D-8845-83C5-992A9AE0CA2D}"/>
              </a:ext>
            </a:extLst>
          </p:cNvPr>
          <p:cNvGrpSpPr/>
          <p:nvPr/>
        </p:nvGrpSpPr>
        <p:grpSpPr>
          <a:xfrm>
            <a:off x="2063978" y="3467070"/>
            <a:ext cx="7691424" cy="3328621"/>
            <a:chOff x="2063978" y="3467070"/>
            <a:chExt cx="7691424" cy="3328621"/>
          </a:xfrm>
        </p:grpSpPr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C09981BC-3724-0A41-B071-DBD8A37AE07A}"/>
                </a:ext>
              </a:extLst>
            </p:cNvPr>
            <p:cNvCxnSpPr>
              <a:cxnSpLocks/>
              <a:stCxn id="35" idx="6"/>
              <a:endCxn id="23" idx="0"/>
            </p:cNvCxnSpPr>
            <p:nvPr/>
          </p:nvCxnSpPr>
          <p:spPr>
            <a:xfrm>
              <a:off x="3987570" y="3467070"/>
              <a:ext cx="3354839" cy="42648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364207C1-6A62-C540-B0DD-81D82DB20488}"/>
                </a:ext>
              </a:extLst>
            </p:cNvPr>
            <p:cNvCxnSpPr>
              <a:cxnSpLocks/>
              <a:stCxn id="25" idx="0"/>
              <a:endCxn id="24" idx="0"/>
            </p:cNvCxnSpPr>
            <p:nvPr/>
          </p:nvCxnSpPr>
          <p:spPr>
            <a:xfrm rot="5400000" flipH="1" flipV="1">
              <a:off x="6116225" y="260728"/>
              <a:ext cx="12700" cy="7265655"/>
            </a:xfrm>
            <a:prstGeom prst="curvedConnector3">
              <a:avLst>
                <a:gd name="adj1" fmla="val 6958205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16F65D-1BA0-9B49-8F86-DC499801E562}"/>
                </a:ext>
              </a:extLst>
            </p:cNvPr>
            <p:cNvSpPr txBox="1"/>
            <p:nvPr/>
          </p:nvSpPr>
          <p:spPr>
            <a:xfrm>
              <a:off x="3246166" y="560670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8EB050-B3DE-1949-A10F-CA951B0B4C57}"/>
                </a:ext>
              </a:extLst>
            </p:cNvPr>
            <p:cNvSpPr txBox="1"/>
            <p:nvPr/>
          </p:nvSpPr>
          <p:spPr>
            <a:xfrm>
              <a:off x="5775325" y="360157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EE4B8EC-46F6-0C46-9DE2-F2CE3392E549}"/>
                </a:ext>
              </a:extLst>
            </p:cNvPr>
            <p:cNvSpPr/>
            <p:nvPr/>
          </p:nvSpPr>
          <p:spPr>
            <a:xfrm>
              <a:off x="3027624" y="4534578"/>
              <a:ext cx="274320" cy="27432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34788A24-E92C-AE47-B1E3-C4AC16C16053}"/>
                </a:ext>
              </a:extLst>
            </p:cNvPr>
            <p:cNvCxnSpPr>
              <a:cxnSpLocks/>
              <a:stCxn id="21" idx="0"/>
              <a:endCxn id="45" idx="2"/>
            </p:cNvCxnSpPr>
            <p:nvPr/>
          </p:nvCxnSpPr>
          <p:spPr>
            <a:xfrm rot="5400000" flipH="1" flipV="1">
              <a:off x="2546442" y="4608694"/>
              <a:ext cx="418138" cy="544226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1BFC98-6DD1-4843-8B8B-508B89C1C8C3}"/>
                </a:ext>
              </a:extLst>
            </p:cNvPr>
            <p:cNvSpPr txBox="1"/>
            <p:nvPr/>
          </p:nvSpPr>
          <p:spPr>
            <a:xfrm>
              <a:off x="2063978" y="463173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C5EF6D8A-BCD5-4144-AE3F-003C945641FF}"/>
                </a:ext>
              </a:extLst>
            </p:cNvPr>
            <p:cNvCxnSpPr>
              <a:cxnSpLocks/>
              <a:stCxn id="45" idx="4"/>
              <a:endCxn id="26" idx="2"/>
            </p:cNvCxnSpPr>
            <p:nvPr/>
          </p:nvCxnSpPr>
          <p:spPr>
            <a:xfrm rot="16200000" flipH="1">
              <a:off x="3518098" y="4455584"/>
              <a:ext cx="1218748" cy="1925376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9C2D56A-2A09-7643-A438-3DA396C00856}"/>
                </a:ext>
              </a:extLst>
            </p:cNvPr>
            <p:cNvCxnSpPr>
              <a:cxnSpLocks/>
              <a:stCxn id="45" idx="6"/>
              <a:endCxn id="32" idx="0"/>
            </p:cNvCxnSpPr>
            <p:nvPr/>
          </p:nvCxnSpPr>
          <p:spPr>
            <a:xfrm>
              <a:off x="3301945" y="4671738"/>
              <a:ext cx="1679539" cy="418138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C13D7C-4ACC-5F4E-8C84-D80B59C0FBE9}"/>
                </a:ext>
              </a:extLst>
            </p:cNvPr>
            <p:cNvSpPr txBox="1"/>
            <p:nvPr/>
          </p:nvSpPr>
          <p:spPr>
            <a:xfrm>
              <a:off x="4147556" y="4857703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P580</a:t>
              </a:r>
            </a:p>
          </p:txBody>
        </p: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149A279A-08DE-0B4E-8B12-983DC864CCDC}"/>
                </a:ext>
              </a:extLst>
            </p:cNvPr>
            <p:cNvCxnSpPr>
              <a:cxnSpLocks/>
              <a:stCxn id="21" idx="4"/>
              <a:endCxn id="33" idx="4"/>
            </p:cNvCxnSpPr>
            <p:nvPr/>
          </p:nvCxnSpPr>
          <p:spPr>
            <a:xfrm rot="16200000" flipH="1">
              <a:off x="6116225" y="1914249"/>
              <a:ext cx="12700" cy="7265655"/>
            </a:xfrm>
            <a:prstGeom prst="curvedConnector3">
              <a:avLst>
                <a:gd name="adj1" fmla="val 942985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22453B-0384-D444-BBF9-B202C9DE7B3F}"/>
                </a:ext>
              </a:extLst>
            </p:cNvPr>
            <p:cNvSpPr txBox="1"/>
            <p:nvPr/>
          </p:nvSpPr>
          <p:spPr>
            <a:xfrm>
              <a:off x="5756805" y="6426359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P102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F67DAA-5CE9-4644-8A51-45844E2D16A8}"/>
              </a:ext>
            </a:extLst>
          </p:cNvPr>
          <p:cNvGrpSpPr/>
          <p:nvPr/>
        </p:nvGrpSpPr>
        <p:grpSpPr>
          <a:xfrm>
            <a:off x="2489747" y="2760743"/>
            <a:ext cx="7265655" cy="476031"/>
            <a:chOff x="2489747" y="2760743"/>
            <a:chExt cx="7265655" cy="476031"/>
          </a:xfrm>
        </p:grpSpPr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F05BCE9C-EF5F-3D40-9A5D-867D6C303037}"/>
                </a:ext>
              </a:extLst>
            </p:cNvPr>
            <p:cNvCxnSpPr>
              <a:cxnSpLocks/>
              <a:stCxn id="27" idx="4"/>
              <a:endCxn id="28" idx="4"/>
            </p:cNvCxnSpPr>
            <p:nvPr/>
          </p:nvCxnSpPr>
          <p:spPr>
            <a:xfrm rot="16200000" flipH="1">
              <a:off x="6116225" y="-865735"/>
              <a:ext cx="12700" cy="7265655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88E88D-1493-7D48-9D92-39EE48DE4141}"/>
                </a:ext>
              </a:extLst>
            </p:cNvPr>
            <p:cNvSpPr txBox="1"/>
            <p:nvPr/>
          </p:nvSpPr>
          <p:spPr>
            <a:xfrm>
              <a:off x="5669860" y="2867442"/>
              <a:ext cx="66236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P102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882279-2BE1-974C-AB4D-FAF27D279813}"/>
              </a:ext>
            </a:extLst>
          </p:cNvPr>
          <p:cNvGrpSpPr/>
          <p:nvPr/>
        </p:nvGrpSpPr>
        <p:grpSpPr>
          <a:xfrm>
            <a:off x="2483400" y="1680865"/>
            <a:ext cx="4618440" cy="750185"/>
            <a:chOff x="2483400" y="1680865"/>
            <a:chExt cx="4618440" cy="75018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831AD1-935F-844C-BC1F-DD158936F852}"/>
                </a:ext>
              </a:extLst>
            </p:cNvPr>
            <p:cNvSpPr/>
            <p:nvPr/>
          </p:nvSpPr>
          <p:spPr>
            <a:xfrm>
              <a:off x="5090160" y="1748093"/>
              <a:ext cx="2011680" cy="4572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Second President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77532AE-B9B3-5543-89C4-CD1DF958E8AF}"/>
                </a:ext>
              </a:extLst>
            </p:cNvPr>
            <p:cNvGrpSpPr/>
            <p:nvPr/>
          </p:nvGrpSpPr>
          <p:grpSpPr>
            <a:xfrm>
              <a:off x="2483400" y="1680865"/>
              <a:ext cx="2606760" cy="750185"/>
              <a:chOff x="2483400" y="1680865"/>
              <a:chExt cx="2606760" cy="75018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27E975F-2D2B-104F-9699-13E433883902}"/>
                  </a:ext>
                </a:extLst>
              </p:cNvPr>
              <p:cNvSpPr/>
              <p:nvPr/>
            </p:nvSpPr>
            <p:spPr>
              <a:xfrm>
                <a:off x="3688226" y="1844572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01DC5128-84CD-CA43-AC4D-D4F81AA21F6A}"/>
                  </a:ext>
                </a:extLst>
              </p:cNvPr>
              <p:cNvCxnSpPr>
                <a:cxnSpLocks/>
                <a:stCxn id="27" idx="0"/>
                <a:endCxn id="56" idx="2"/>
              </p:cNvCxnSpPr>
              <p:nvPr/>
            </p:nvCxnSpPr>
            <p:spPr>
              <a:xfrm rot="5400000" flipH="1" flipV="1">
                <a:off x="2921733" y="1543399"/>
                <a:ext cx="328161" cy="1204828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8F5ED5D-F2FC-A343-A799-EF6CA4CA6525}"/>
                  </a:ext>
                </a:extLst>
              </p:cNvPr>
              <p:cNvSpPr txBox="1"/>
              <p:nvPr/>
            </p:nvSpPr>
            <p:spPr>
              <a:xfrm>
                <a:off x="2888543" y="2034499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P39</a:t>
                </a:r>
              </a:p>
            </p:txBody>
          </p:sp>
          <p:cxnSp>
            <p:nvCxnSpPr>
              <p:cNvPr id="61" name="Curved Connector 60">
                <a:extLst>
                  <a:ext uri="{FF2B5EF4-FFF2-40B4-BE49-F238E27FC236}">
                    <a16:creationId xmlns:a16="http://schemas.microsoft.com/office/drawing/2014/main" id="{E5FBF7D3-7A0F-3649-B1CD-4D16B05C315C}"/>
                  </a:ext>
                </a:extLst>
              </p:cNvPr>
              <p:cNvCxnSpPr>
                <a:cxnSpLocks/>
                <a:stCxn id="56" idx="6"/>
                <a:endCxn id="55" idx="2"/>
              </p:cNvCxnSpPr>
              <p:nvPr/>
            </p:nvCxnSpPr>
            <p:spPr>
              <a:xfrm flipV="1">
                <a:off x="3962546" y="1976694"/>
                <a:ext cx="1127614" cy="503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4770DC4-C778-0A40-AD1D-1379DCE68803}"/>
                  </a:ext>
                </a:extLst>
              </p:cNvPr>
              <p:cNvSpPr txBox="1"/>
              <p:nvPr/>
            </p:nvSpPr>
            <p:spPr>
              <a:xfrm>
                <a:off x="4240049" y="1680865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P39</a:t>
                </a:r>
              </a:p>
            </p:txBody>
          </p:sp>
          <p:cxnSp>
            <p:nvCxnSpPr>
              <p:cNvPr id="63" name="Curved Connector 62">
                <a:extLst>
                  <a:ext uri="{FF2B5EF4-FFF2-40B4-BE49-F238E27FC236}">
                    <a16:creationId xmlns:a16="http://schemas.microsoft.com/office/drawing/2014/main" id="{81A64929-BB6B-E24B-98A5-CDF5C6298847}"/>
                  </a:ext>
                </a:extLst>
              </p:cNvPr>
              <p:cNvCxnSpPr>
                <a:cxnSpLocks/>
                <a:stCxn id="56" idx="6"/>
                <a:endCxn id="29" idx="0"/>
              </p:cNvCxnSpPr>
              <p:nvPr/>
            </p:nvCxnSpPr>
            <p:spPr>
              <a:xfrm>
                <a:off x="3962547" y="1981733"/>
                <a:ext cx="1018937" cy="328161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950A036-6C12-1F4A-A708-00E53D45BE1B}"/>
                  </a:ext>
                </a:extLst>
              </p:cNvPr>
              <p:cNvSpPr txBox="1"/>
              <p:nvPr/>
            </p:nvSpPr>
            <p:spPr>
              <a:xfrm>
                <a:off x="4104975" y="2061718"/>
                <a:ext cx="662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P582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7E9916-1F00-0B4C-8EDE-723D784EDB85}"/>
              </a:ext>
            </a:extLst>
          </p:cNvPr>
          <p:cNvGrpSpPr/>
          <p:nvPr/>
        </p:nvGrpSpPr>
        <p:grpSpPr>
          <a:xfrm>
            <a:off x="2483399" y="3329909"/>
            <a:ext cx="2606762" cy="2697737"/>
            <a:chOff x="2483399" y="3329909"/>
            <a:chExt cx="2606762" cy="2697737"/>
          </a:xfrm>
        </p:grpSpPr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1A661043-CFFE-2142-AFE8-636D1CB9A4A8}"/>
                </a:ext>
              </a:extLst>
            </p:cNvPr>
            <p:cNvCxnSpPr>
              <a:cxnSpLocks/>
              <a:stCxn id="25" idx="0"/>
              <a:endCxn id="35" idx="2"/>
            </p:cNvCxnSpPr>
            <p:nvPr/>
          </p:nvCxnSpPr>
          <p:spPr>
            <a:xfrm rot="5400000" flipH="1" flipV="1">
              <a:off x="2885082" y="3065388"/>
              <a:ext cx="426485" cy="1229851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4050715-84D4-C048-8BA6-6CAB31FE9331}"/>
                </a:ext>
              </a:extLst>
            </p:cNvPr>
            <p:cNvSpPr/>
            <p:nvPr/>
          </p:nvSpPr>
          <p:spPr>
            <a:xfrm>
              <a:off x="3713249" y="3329909"/>
              <a:ext cx="274320" cy="27432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39446C5C-828C-C34A-8462-0E5E15911E69}"/>
                </a:ext>
              </a:extLst>
            </p:cNvPr>
            <p:cNvCxnSpPr>
              <a:cxnSpLocks/>
              <a:stCxn id="35" idx="4"/>
              <a:endCxn id="26" idx="2"/>
            </p:cNvCxnSpPr>
            <p:nvPr/>
          </p:nvCxnSpPr>
          <p:spPr>
            <a:xfrm rot="16200000" flipH="1">
              <a:off x="3258577" y="4196062"/>
              <a:ext cx="2423417" cy="1239751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D2A2DCE-0C5A-D04E-9A16-BD51444F9D71}"/>
                </a:ext>
              </a:extLst>
            </p:cNvPr>
            <p:cNvCxnSpPr>
              <a:cxnSpLocks/>
              <a:stCxn id="35" idx="6"/>
              <a:endCxn id="22" idx="0"/>
            </p:cNvCxnSpPr>
            <p:nvPr/>
          </p:nvCxnSpPr>
          <p:spPr>
            <a:xfrm>
              <a:off x="3987569" y="3467070"/>
              <a:ext cx="993914" cy="42648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4C89F2-FC03-AA44-9974-DBBA5699FADE}"/>
                </a:ext>
              </a:extLst>
            </p:cNvPr>
            <p:cNvSpPr txBox="1"/>
            <p:nvPr/>
          </p:nvSpPr>
          <p:spPr>
            <a:xfrm>
              <a:off x="2674804" y="361613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11011A-E8C5-024B-A97B-ED7846241DE7}"/>
                </a:ext>
              </a:extLst>
            </p:cNvPr>
            <p:cNvSpPr txBox="1"/>
            <p:nvPr/>
          </p:nvSpPr>
          <p:spPr>
            <a:xfrm>
              <a:off x="4169638" y="362590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P580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B8CFE4-1C64-D344-8EDA-C74F4A6059AE}"/>
                </a:ext>
              </a:extLst>
            </p:cNvPr>
            <p:cNvSpPr txBox="1"/>
            <p:nvPr/>
          </p:nvSpPr>
          <p:spPr>
            <a:xfrm>
              <a:off x="3330317" y="397090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P39</a:t>
              </a:r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60A320B-8E43-3E42-BB10-9B2965D9B701}"/>
              </a:ext>
            </a:extLst>
          </p:cNvPr>
          <p:cNvSpPr/>
          <p:nvPr/>
        </p:nvSpPr>
        <p:spPr>
          <a:xfrm>
            <a:off x="1934758" y="2307189"/>
            <a:ext cx="1097280" cy="457200"/>
          </a:xfrm>
          <a:prstGeom prst="ellipse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>
            <a:no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Thomas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0769AD2-B041-7B40-B7DA-7F2F4C6CEEF7}"/>
              </a:ext>
            </a:extLst>
          </p:cNvPr>
          <p:cNvSpPr/>
          <p:nvPr/>
        </p:nvSpPr>
        <p:spPr>
          <a:xfrm>
            <a:off x="1934757" y="3890045"/>
            <a:ext cx="1097280" cy="457200"/>
          </a:xfrm>
          <a:prstGeom prst="ellipse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BBE5DF-91FE-E54F-8D6E-623E19CED866}"/>
              </a:ext>
            </a:extLst>
          </p:cNvPr>
          <p:cNvSpPr txBox="1"/>
          <p:nvPr/>
        </p:nvSpPr>
        <p:spPr>
          <a:xfrm>
            <a:off x="9648290" y="5751108"/>
            <a:ext cx="2698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 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position held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start time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end time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FEFB8E3-AB0E-6E4F-9C52-E4E3B773F18C}"/>
              </a:ext>
            </a:extLst>
          </p:cNvPr>
          <p:cNvGrpSpPr/>
          <p:nvPr/>
        </p:nvGrpSpPr>
        <p:grpSpPr>
          <a:xfrm>
            <a:off x="0" y="3419409"/>
            <a:ext cx="12192000" cy="3433732"/>
            <a:chOff x="0" y="2255144"/>
            <a:chExt cx="12192000" cy="343373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319941-B364-8746-A300-AE3F86223D87}"/>
                </a:ext>
              </a:extLst>
            </p:cNvPr>
            <p:cNvSpPr/>
            <p:nvPr/>
          </p:nvSpPr>
          <p:spPr>
            <a:xfrm>
              <a:off x="0" y="2264735"/>
              <a:ext cx="12192000" cy="3424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29F9646-CDA2-A445-A626-FB17A0F5B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566" y="2998214"/>
              <a:ext cx="5576869" cy="2086311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E11CB0D2-AE51-DE44-850A-618B1B6D0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550" y="2255144"/>
              <a:ext cx="3531548" cy="733475"/>
            </a:xfrm>
            <a:prstGeom prst="rect">
              <a:avLst/>
            </a:prstGeom>
          </p:spPr>
        </p:pic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76924D2-7042-9949-8EBE-527ECE195813}"/>
              </a:ext>
            </a:extLst>
          </p:cNvPr>
          <p:cNvCxnSpPr>
            <a:cxnSpLocks/>
          </p:cNvCxnSpPr>
          <p:nvPr/>
        </p:nvCxnSpPr>
        <p:spPr>
          <a:xfrm flipV="1">
            <a:off x="6122575" y="2700139"/>
            <a:ext cx="3303189" cy="17226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CED7A8D-20A9-4E49-8B30-47FC799513D3}"/>
              </a:ext>
            </a:extLst>
          </p:cNvPr>
          <p:cNvCxnSpPr>
            <a:cxnSpLocks/>
          </p:cNvCxnSpPr>
          <p:nvPr/>
        </p:nvCxnSpPr>
        <p:spPr>
          <a:xfrm flipH="1" flipV="1">
            <a:off x="5177963" y="2759638"/>
            <a:ext cx="2096865" cy="31964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2C560A9-C5F3-0549-9D0B-5DF50AC34265}"/>
              </a:ext>
            </a:extLst>
          </p:cNvPr>
          <p:cNvSpPr txBox="1"/>
          <p:nvPr/>
        </p:nvSpPr>
        <p:spPr>
          <a:xfrm>
            <a:off x="6327842" y="6026317"/>
            <a:ext cx="15359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fuzzy match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67330D-D28B-2E4A-94D1-8D0ED67AB571}"/>
              </a:ext>
            </a:extLst>
          </p:cNvPr>
          <p:cNvGrpSpPr/>
          <p:nvPr/>
        </p:nvGrpSpPr>
        <p:grpSpPr>
          <a:xfrm>
            <a:off x="2249895" y="1630670"/>
            <a:ext cx="7589615" cy="1882934"/>
            <a:chOff x="2249234" y="1658892"/>
            <a:chExt cx="7589615" cy="188293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D142CE-8BA9-8A4A-8E5E-196E5ADDA497}"/>
                </a:ext>
              </a:extLst>
            </p:cNvPr>
            <p:cNvSpPr txBox="1"/>
            <p:nvPr/>
          </p:nvSpPr>
          <p:spPr>
            <a:xfrm>
              <a:off x="8301249" y="1658892"/>
              <a:ext cx="153760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entity in WD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C34B3B4-8AD4-A748-B590-9D9C7A64E06B}"/>
                </a:ext>
              </a:extLst>
            </p:cNvPr>
            <p:cNvCxnSpPr>
              <a:cxnSpLocks/>
              <a:stCxn id="67" idx="1"/>
            </p:cNvCxnSpPr>
            <p:nvPr/>
          </p:nvCxnSpPr>
          <p:spPr>
            <a:xfrm flipH="1">
              <a:off x="7185049" y="1866641"/>
              <a:ext cx="1116200" cy="1422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58DCF3F-40DF-6846-82D9-7FEAE3184735}"/>
                </a:ext>
              </a:extLst>
            </p:cNvPr>
            <p:cNvCxnSpPr>
              <a:cxnSpLocks/>
              <a:stCxn id="69" idx="0"/>
              <a:endCxn id="56" idx="3"/>
            </p:cNvCxnSpPr>
            <p:nvPr/>
          </p:nvCxnSpPr>
          <p:spPr>
            <a:xfrm flipV="1">
              <a:off x="3244642" y="2106941"/>
              <a:ext cx="483096" cy="101938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3DC134D-A1C4-B840-89E5-7E24506C3781}"/>
                </a:ext>
              </a:extLst>
            </p:cNvPr>
            <p:cNvSpPr txBox="1"/>
            <p:nvPr/>
          </p:nvSpPr>
          <p:spPr>
            <a:xfrm>
              <a:off x="2249234" y="3126328"/>
              <a:ext cx="199081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WD Statement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10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8" grpId="0" animBg="1"/>
      <p:bldP spid="78" grpId="1" animBg="1"/>
      <p:bldP spid="87" grpId="0"/>
      <p:bldP spid="8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D7E-6014-E644-8009-92B4C513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Construct Candidate Graph: Summarization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7C1-E974-9943-92A3-CD6FC81D4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Group links of cells from same source &amp; target columns/context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28C909-7F0A-2E4B-8A7F-46C65ED1E927}"/>
              </a:ext>
            </a:extLst>
          </p:cNvPr>
          <p:cNvSpPr/>
          <p:nvPr/>
        </p:nvSpPr>
        <p:spPr>
          <a:xfrm>
            <a:off x="-1" y="6126166"/>
            <a:ext cx="12192001" cy="72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35F822-3D36-D743-A47F-8B8177676A27}"/>
              </a:ext>
            </a:extLst>
          </p:cNvPr>
          <p:cNvSpPr/>
          <p:nvPr/>
        </p:nvSpPr>
        <p:spPr>
          <a:xfrm>
            <a:off x="1524000" y="6106118"/>
            <a:ext cx="9144000" cy="751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2C76DF3-CBAB-AD45-92BB-C1F97EECADE4}"/>
              </a:ext>
            </a:extLst>
          </p:cNvPr>
          <p:cNvSpPr/>
          <p:nvPr/>
        </p:nvSpPr>
        <p:spPr>
          <a:xfrm>
            <a:off x="1934758" y="5089876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Martin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6E6DFAC-37D3-C04B-A800-B27838937A82}"/>
              </a:ext>
            </a:extLst>
          </p:cNvPr>
          <p:cNvSpPr/>
          <p:nvPr/>
        </p:nvSpPr>
        <p:spPr>
          <a:xfrm>
            <a:off x="4570003" y="3893554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2006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F1B4DCA-EE7E-524F-AFBC-C45C5646E4AC}"/>
              </a:ext>
            </a:extLst>
          </p:cNvPr>
          <p:cNvSpPr/>
          <p:nvPr/>
        </p:nvSpPr>
        <p:spPr>
          <a:xfrm>
            <a:off x="6930928" y="3893554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2008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5FD198D-15A8-294F-91BD-339C48B9429E}"/>
              </a:ext>
            </a:extLst>
          </p:cNvPr>
          <p:cNvSpPr/>
          <p:nvPr/>
        </p:nvSpPr>
        <p:spPr>
          <a:xfrm>
            <a:off x="9291853" y="3893554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Grune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5BFF99-62D9-C243-93B5-91821F56776C}"/>
              </a:ext>
            </a:extLst>
          </p:cNvPr>
          <p:cNvSpPr/>
          <p:nvPr/>
        </p:nvSpPr>
        <p:spPr>
          <a:xfrm>
            <a:off x="1934758" y="3893554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A7AA83A-F171-F24B-A750-4995CBE16EBA}"/>
              </a:ext>
            </a:extLst>
          </p:cNvPr>
          <p:cNvSpPr/>
          <p:nvPr/>
        </p:nvSpPr>
        <p:spPr>
          <a:xfrm>
            <a:off x="5090160" y="5799046"/>
            <a:ext cx="201168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President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3CA87D9-C310-9840-96B5-37E17F4CA3B2}"/>
              </a:ext>
            </a:extLst>
          </p:cNvPr>
          <p:cNvSpPr/>
          <p:nvPr/>
        </p:nvSpPr>
        <p:spPr>
          <a:xfrm>
            <a:off x="1934758" y="2309893"/>
            <a:ext cx="109728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Thomas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502A207-91E1-4F4A-B38F-C0702617A7B3}"/>
              </a:ext>
            </a:extLst>
          </p:cNvPr>
          <p:cNvSpPr/>
          <p:nvPr/>
        </p:nvSpPr>
        <p:spPr>
          <a:xfrm>
            <a:off x="9291853" y="2309893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FPO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63230FB-51FA-F943-B161-A7EA52A2950D}"/>
              </a:ext>
            </a:extLst>
          </p:cNvPr>
          <p:cNvSpPr/>
          <p:nvPr/>
        </p:nvSpPr>
        <p:spPr>
          <a:xfrm>
            <a:off x="4570003" y="2309893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2002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7F85DA3-5D1C-3C45-9193-B6856B406C6F}"/>
              </a:ext>
            </a:extLst>
          </p:cNvPr>
          <p:cNvSpPr/>
          <p:nvPr/>
        </p:nvSpPr>
        <p:spPr>
          <a:xfrm>
            <a:off x="6930928" y="5089876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4479F68-0640-5841-83C7-33FD7DB165B0}"/>
              </a:ext>
            </a:extLst>
          </p:cNvPr>
          <p:cNvSpPr/>
          <p:nvPr/>
        </p:nvSpPr>
        <p:spPr>
          <a:xfrm>
            <a:off x="6930928" y="2309893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2006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FD0BD2B-9031-B644-991C-4AB0FA1A3A7D}"/>
              </a:ext>
            </a:extLst>
          </p:cNvPr>
          <p:cNvSpPr/>
          <p:nvPr/>
        </p:nvSpPr>
        <p:spPr>
          <a:xfrm>
            <a:off x="4570003" y="5089876"/>
            <a:ext cx="82296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2008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A1949B0-8BC8-B54C-9BC2-192B7945897C}"/>
              </a:ext>
            </a:extLst>
          </p:cNvPr>
          <p:cNvSpPr/>
          <p:nvPr/>
        </p:nvSpPr>
        <p:spPr>
          <a:xfrm>
            <a:off x="9291853" y="5089876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FPO</a:t>
            </a:r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EABF1518-A067-6346-9848-82B21E2D9C21}"/>
              </a:ext>
            </a:extLst>
          </p:cNvPr>
          <p:cNvCxnSpPr>
            <a:cxnSpLocks/>
            <a:stCxn id="74" idx="0"/>
            <a:endCxn id="84" idx="2"/>
          </p:cNvCxnSpPr>
          <p:nvPr/>
        </p:nvCxnSpPr>
        <p:spPr>
          <a:xfrm rot="5400000" flipH="1" flipV="1">
            <a:off x="2885082" y="3065388"/>
            <a:ext cx="426485" cy="122985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995D9015-0974-F84A-BC51-B96C3AAADD5D}"/>
              </a:ext>
            </a:extLst>
          </p:cNvPr>
          <p:cNvSpPr/>
          <p:nvPr/>
        </p:nvSpPr>
        <p:spPr>
          <a:xfrm>
            <a:off x="3713249" y="3329909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81DB403A-7B91-294E-9626-6428320BCDA9}"/>
              </a:ext>
            </a:extLst>
          </p:cNvPr>
          <p:cNvCxnSpPr>
            <a:cxnSpLocks/>
            <a:stCxn id="84" idx="4"/>
            <a:endCxn id="75" idx="2"/>
          </p:cNvCxnSpPr>
          <p:nvPr/>
        </p:nvCxnSpPr>
        <p:spPr>
          <a:xfrm rot="16200000" flipH="1">
            <a:off x="3258577" y="4196062"/>
            <a:ext cx="2423417" cy="123975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D37E0319-9958-5F45-AE2F-7D0265932233}"/>
              </a:ext>
            </a:extLst>
          </p:cNvPr>
          <p:cNvCxnSpPr>
            <a:cxnSpLocks/>
            <a:stCxn id="84" idx="6"/>
            <a:endCxn id="71" idx="0"/>
          </p:cNvCxnSpPr>
          <p:nvPr/>
        </p:nvCxnSpPr>
        <p:spPr>
          <a:xfrm>
            <a:off x="3987569" y="3467070"/>
            <a:ext cx="993914" cy="42648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7558C00A-833A-0B46-88D8-82AF3C352DC6}"/>
              </a:ext>
            </a:extLst>
          </p:cNvPr>
          <p:cNvCxnSpPr>
            <a:cxnSpLocks/>
            <a:stCxn id="84" idx="6"/>
            <a:endCxn id="72" idx="0"/>
          </p:cNvCxnSpPr>
          <p:nvPr/>
        </p:nvCxnSpPr>
        <p:spPr>
          <a:xfrm>
            <a:off x="3987570" y="3467070"/>
            <a:ext cx="3354839" cy="42648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706FFEC1-2624-594B-811B-98DD8ED549AF}"/>
              </a:ext>
            </a:extLst>
          </p:cNvPr>
          <p:cNvCxnSpPr>
            <a:cxnSpLocks/>
            <a:stCxn id="74" idx="0"/>
            <a:endCxn id="73" idx="0"/>
          </p:cNvCxnSpPr>
          <p:nvPr/>
        </p:nvCxnSpPr>
        <p:spPr>
          <a:xfrm rot="5400000" flipH="1" flipV="1">
            <a:off x="6116225" y="260728"/>
            <a:ext cx="12700" cy="7265655"/>
          </a:xfrm>
          <a:prstGeom prst="curvedConnector3">
            <a:avLst>
              <a:gd name="adj1" fmla="val 6958205"/>
            </a:avLst>
          </a:prstGeom>
          <a:ln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31CEBFF-5FCF-FF45-BEA4-A530646C3827}"/>
              </a:ext>
            </a:extLst>
          </p:cNvPr>
          <p:cNvSpPr txBox="1"/>
          <p:nvPr/>
        </p:nvSpPr>
        <p:spPr>
          <a:xfrm>
            <a:off x="2674804" y="361613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F349D29-3F71-234E-94C5-03AD92372F20}"/>
              </a:ext>
            </a:extLst>
          </p:cNvPr>
          <p:cNvSpPr txBox="1"/>
          <p:nvPr/>
        </p:nvSpPr>
        <p:spPr>
          <a:xfrm>
            <a:off x="4169638" y="3625905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7EF262D-5F05-1144-90E1-7A55D635BB6B}"/>
              </a:ext>
            </a:extLst>
          </p:cNvPr>
          <p:cNvSpPr txBox="1"/>
          <p:nvPr/>
        </p:nvSpPr>
        <p:spPr>
          <a:xfrm>
            <a:off x="5775325" y="3601575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9F4B106-FD88-964A-BB76-1350E2029CB3}"/>
              </a:ext>
            </a:extLst>
          </p:cNvPr>
          <p:cNvSpPr/>
          <p:nvPr/>
        </p:nvSpPr>
        <p:spPr>
          <a:xfrm>
            <a:off x="3027624" y="4534578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171F2126-71FE-5941-BBF1-C6A5CA6CDBED}"/>
              </a:ext>
            </a:extLst>
          </p:cNvPr>
          <p:cNvCxnSpPr>
            <a:cxnSpLocks/>
            <a:stCxn id="70" idx="0"/>
            <a:endCxn id="93" idx="2"/>
          </p:cNvCxnSpPr>
          <p:nvPr/>
        </p:nvCxnSpPr>
        <p:spPr>
          <a:xfrm rot="5400000" flipH="1" flipV="1">
            <a:off x="2546442" y="4608694"/>
            <a:ext cx="418138" cy="54422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E0606C-371B-4B44-8075-9ADE643C6676}"/>
              </a:ext>
            </a:extLst>
          </p:cNvPr>
          <p:cNvSpPr txBox="1"/>
          <p:nvPr/>
        </p:nvSpPr>
        <p:spPr>
          <a:xfrm>
            <a:off x="2063978" y="463173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6F00326C-166C-7A48-B2E9-0C7730BDA3CF}"/>
              </a:ext>
            </a:extLst>
          </p:cNvPr>
          <p:cNvCxnSpPr>
            <a:cxnSpLocks/>
            <a:stCxn id="93" idx="4"/>
            <a:endCxn id="75" idx="2"/>
          </p:cNvCxnSpPr>
          <p:nvPr/>
        </p:nvCxnSpPr>
        <p:spPr>
          <a:xfrm rot="16200000" flipH="1">
            <a:off x="3518098" y="4455584"/>
            <a:ext cx="1218748" cy="192537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D8EA53A5-D912-2741-96E6-93B5262F30B5}"/>
              </a:ext>
            </a:extLst>
          </p:cNvPr>
          <p:cNvCxnSpPr>
            <a:cxnSpLocks/>
            <a:stCxn id="93" idx="6"/>
            <a:endCxn id="81" idx="0"/>
          </p:cNvCxnSpPr>
          <p:nvPr/>
        </p:nvCxnSpPr>
        <p:spPr>
          <a:xfrm>
            <a:off x="3301945" y="4671738"/>
            <a:ext cx="1679539" cy="41813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E754F4E-9294-4840-878A-92B49264BD87}"/>
              </a:ext>
            </a:extLst>
          </p:cNvPr>
          <p:cNvSpPr txBox="1"/>
          <p:nvPr/>
        </p:nvSpPr>
        <p:spPr>
          <a:xfrm>
            <a:off x="4147556" y="485770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7948C9F9-D396-B64B-9C2C-2A52EFF27D57}"/>
              </a:ext>
            </a:extLst>
          </p:cNvPr>
          <p:cNvCxnSpPr>
            <a:cxnSpLocks/>
            <a:stCxn id="70" idx="4"/>
            <a:endCxn id="82" idx="4"/>
          </p:cNvCxnSpPr>
          <p:nvPr/>
        </p:nvCxnSpPr>
        <p:spPr>
          <a:xfrm rot="16200000" flipH="1">
            <a:off x="6116225" y="1914249"/>
            <a:ext cx="12700" cy="7265655"/>
          </a:xfrm>
          <a:prstGeom prst="curvedConnector3">
            <a:avLst>
              <a:gd name="adj1" fmla="val 9429850"/>
            </a:avLst>
          </a:prstGeom>
          <a:ln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7CD1B0-B51C-1A44-A640-C1F58628C9FB}"/>
              </a:ext>
            </a:extLst>
          </p:cNvPr>
          <p:cNvSpPr txBox="1"/>
          <p:nvPr/>
        </p:nvSpPr>
        <p:spPr>
          <a:xfrm>
            <a:off x="5756805" y="642635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CMU Sans Serif Medium" panose="02000603000000000000" pitchFamily="2" charset="0"/>
              </a:rPr>
              <a:t>P102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EBADA12-EFB5-9E49-BEC5-8101EC3076BA}"/>
              </a:ext>
            </a:extLst>
          </p:cNvPr>
          <p:cNvSpPr/>
          <p:nvPr/>
        </p:nvSpPr>
        <p:spPr>
          <a:xfrm>
            <a:off x="5090160" y="1748093"/>
            <a:ext cx="201168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President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D680159-C7F1-B042-82B6-18B05C109F39}"/>
              </a:ext>
            </a:extLst>
          </p:cNvPr>
          <p:cNvSpPr/>
          <p:nvPr/>
        </p:nvSpPr>
        <p:spPr>
          <a:xfrm>
            <a:off x="3688226" y="1844572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A7FDA579-09B4-B34A-92B9-3EB72F49A8CC}"/>
              </a:ext>
            </a:extLst>
          </p:cNvPr>
          <p:cNvCxnSpPr>
            <a:cxnSpLocks/>
            <a:stCxn id="76" idx="4"/>
            <a:endCxn id="77" idx="4"/>
          </p:cNvCxnSpPr>
          <p:nvPr/>
        </p:nvCxnSpPr>
        <p:spPr>
          <a:xfrm rot="16200000" flipH="1">
            <a:off x="6116225" y="-865735"/>
            <a:ext cx="12700" cy="7265655"/>
          </a:xfrm>
          <a:prstGeom prst="curvedConnector3">
            <a:avLst>
              <a:gd name="adj1" fmla="val 1800000"/>
            </a:avLst>
          </a:prstGeom>
          <a:ln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66CB2FF5-37B3-C640-B30E-0DDFB5F7D443}"/>
              </a:ext>
            </a:extLst>
          </p:cNvPr>
          <p:cNvCxnSpPr>
            <a:cxnSpLocks/>
            <a:stCxn id="76" idx="0"/>
            <a:endCxn id="104" idx="2"/>
          </p:cNvCxnSpPr>
          <p:nvPr/>
        </p:nvCxnSpPr>
        <p:spPr>
          <a:xfrm rot="5400000" flipH="1" flipV="1">
            <a:off x="2921733" y="1543399"/>
            <a:ext cx="328161" cy="120482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FEF9F1-E10C-DC48-88EE-0B05A0A908E7}"/>
              </a:ext>
            </a:extLst>
          </p:cNvPr>
          <p:cNvSpPr txBox="1"/>
          <p:nvPr/>
        </p:nvSpPr>
        <p:spPr>
          <a:xfrm>
            <a:off x="2888543" y="203449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4FDF56ED-45EB-EB4D-A669-41D94C0FE2DA}"/>
              </a:ext>
            </a:extLst>
          </p:cNvPr>
          <p:cNvCxnSpPr>
            <a:cxnSpLocks/>
            <a:stCxn id="104" idx="6"/>
            <a:endCxn id="103" idx="2"/>
          </p:cNvCxnSpPr>
          <p:nvPr/>
        </p:nvCxnSpPr>
        <p:spPr>
          <a:xfrm flipV="1">
            <a:off x="3962546" y="1976694"/>
            <a:ext cx="1127614" cy="50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EDE3940-EF7E-864D-89E4-9B3DC9A63942}"/>
              </a:ext>
            </a:extLst>
          </p:cNvPr>
          <p:cNvSpPr txBox="1"/>
          <p:nvPr/>
        </p:nvSpPr>
        <p:spPr>
          <a:xfrm>
            <a:off x="4240049" y="168086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CFC57E15-BA15-C644-9AC9-85F1F0E1FCF1}"/>
              </a:ext>
            </a:extLst>
          </p:cNvPr>
          <p:cNvCxnSpPr>
            <a:cxnSpLocks/>
            <a:stCxn id="104" idx="6"/>
            <a:endCxn id="78" idx="0"/>
          </p:cNvCxnSpPr>
          <p:nvPr/>
        </p:nvCxnSpPr>
        <p:spPr>
          <a:xfrm>
            <a:off x="3962547" y="1981733"/>
            <a:ext cx="1018937" cy="32816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D1BEEDE6-1325-DF4E-AE40-B000DB1EC824}"/>
              </a:ext>
            </a:extLst>
          </p:cNvPr>
          <p:cNvSpPr txBox="1"/>
          <p:nvPr/>
        </p:nvSpPr>
        <p:spPr>
          <a:xfrm>
            <a:off x="4104975" y="2061718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974659-E1EB-BE45-A88A-6FA73CCDC2C6}"/>
              </a:ext>
            </a:extLst>
          </p:cNvPr>
          <p:cNvSpPr txBox="1"/>
          <p:nvPr/>
        </p:nvSpPr>
        <p:spPr>
          <a:xfrm>
            <a:off x="3246166" y="560670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732EAB-156A-B449-9BF4-B272C0E5F6F6}"/>
              </a:ext>
            </a:extLst>
          </p:cNvPr>
          <p:cNvSpPr txBox="1"/>
          <p:nvPr/>
        </p:nvSpPr>
        <p:spPr>
          <a:xfrm>
            <a:off x="3330317" y="397090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453199-7419-8C44-BC15-81FE0565F29B}"/>
              </a:ext>
            </a:extLst>
          </p:cNvPr>
          <p:cNvSpPr txBox="1"/>
          <p:nvPr/>
        </p:nvSpPr>
        <p:spPr>
          <a:xfrm>
            <a:off x="9745275" y="5751108"/>
            <a:ext cx="24352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P39 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position held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P580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start time</a:t>
            </a:r>
          </a:p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P582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: end time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FEAC2CD4-452C-3245-80C0-9633A62470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16226" y="1914247"/>
            <a:ext cx="12700" cy="7265655"/>
          </a:xfrm>
          <a:prstGeom prst="curvedConnector3">
            <a:avLst>
              <a:gd name="adj1" fmla="val 9429850"/>
            </a:avLst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83B85011-56DB-8347-8683-F0502ECC7A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09875" y="-857821"/>
            <a:ext cx="12700" cy="7265655"/>
          </a:xfrm>
          <a:prstGeom prst="curvedConnector3">
            <a:avLst>
              <a:gd name="adj1" fmla="val 1800000"/>
            </a:avLst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CEF499CF-A404-2541-88BC-ACB5B8E41FE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16226" y="260726"/>
            <a:ext cx="12700" cy="7265655"/>
          </a:xfrm>
          <a:prstGeom prst="curvedConnector3">
            <a:avLst>
              <a:gd name="adj1" fmla="val 6958205"/>
            </a:avLst>
          </a:prstGeom>
          <a:ln>
            <a:tailEnd type="triangle"/>
          </a:ln>
          <a:effectLst>
            <a:glow rad="63500">
              <a:srgbClr val="FFFF00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EA0DF8D-2F3A-5842-BA50-DC09B70066CE}"/>
              </a:ext>
            </a:extLst>
          </p:cNvPr>
          <p:cNvSpPr txBox="1"/>
          <p:nvPr/>
        </p:nvSpPr>
        <p:spPr>
          <a:xfrm>
            <a:off x="5669860" y="2867442"/>
            <a:ext cx="66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P102</a:t>
            </a:r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SI Overview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D5E32C2B-918D-1747-9DDC-873C3C728D6D}" vid="{6A97868A-60CE-7B43-9345-CF8A0FBA968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ISI Overview Theme</Template>
  <TotalTime>26740</TotalTime>
  <Words>1361</Words>
  <Application>Microsoft Macintosh PowerPoint</Application>
  <PresentationFormat>Widescreen</PresentationFormat>
  <Paragraphs>541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Adobe Caslon Pro</vt:lpstr>
      <vt:lpstr>Arial</vt:lpstr>
      <vt:lpstr>Calibri</vt:lpstr>
      <vt:lpstr>Calibri Light</vt:lpstr>
      <vt:lpstr>Cambria Math</vt:lpstr>
      <vt:lpstr>Helvetica Neue</vt:lpstr>
      <vt:lpstr>Source Sans Pro</vt:lpstr>
      <vt:lpstr>ISI Overview Theme</vt:lpstr>
      <vt:lpstr>Custom Design</vt:lpstr>
      <vt:lpstr>GRAMS: A Graph-based Approach for Inferring  Semantic Descriptions of Wikipedia Tables</vt:lpstr>
      <vt:lpstr>Motivating Example</vt:lpstr>
      <vt:lpstr>Source Modeling Problem</vt:lpstr>
      <vt:lpstr>Source Modeling Problem</vt:lpstr>
      <vt:lpstr>Main Idea</vt:lpstr>
      <vt:lpstr>Approach</vt:lpstr>
      <vt:lpstr>Construct Candidate Graph: Discovering Links</vt:lpstr>
      <vt:lpstr>Construct Candidate Graph: Discovering Links</vt:lpstr>
      <vt:lpstr>Construct Candidate Graph: Summarization</vt:lpstr>
      <vt:lpstr>Construct Candidate Graph: Summarization</vt:lpstr>
      <vt:lpstr>Construct Candidate Graph: Summarization</vt:lpstr>
      <vt:lpstr>Construct Candidate Graph: Summarization</vt:lpstr>
      <vt:lpstr>Construct Candidate Graph: Summarization</vt:lpstr>
      <vt:lpstr>Construct Candidate Graph: Summarization</vt:lpstr>
      <vt:lpstr>After Building Candidate Graph</vt:lpstr>
      <vt:lpstr>Approach</vt:lpstr>
      <vt:lpstr>Collective Reasoning Problem</vt:lpstr>
      <vt:lpstr>PSL Predicates (examples)</vt:lpstr>
      <vt:lpstr>PSL Rules (examples)</vt:lpstr>
      <vt:lpstr>PSL Rules (examples)</vt:lpstr>
      <vt:lpstr>Post-Processing</vt:lpstr>
      <vt:lpstr>Evaluation of GRAMS</vt:lpstr>
      <vt:lpstr>Related Work</vt:lpstr>
      <vt:lpstr>Discussion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MINT Data Catalog Demos</dc:title>
  <dc:creator>Jay Pujara</dc:creator>
  <cp:lastModifiedBy>Binh Vu</cp:lastModifiedBy>
  <cp:revision>1614</cp:revision>
  <cp:lastPrinted>2019-03-29T15:36:02Z</cp:lastPrinted>
  <dcterms:created xsi:type="dcterms:W3CDTF">2019-08-15T04:24:45Z</dcterms:created>
  <dcterms:modified xsi:type="dcterms:W3CDTF">2022-01-24T20:54:49Z</dcterms:modified>
</cp:coreProperties>
</file>